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</p:sldIdLst>
  <p:sldSz cy="5143500" cx="9144000"/>
  <p:notesSz cx="6858000" cy="9144000"/>
  <p:embeddedFontLst>
    <p:embeddedFont>
      <p:font typeface="Open Sans"/>
      <p:regular r:id="rId49"/>
      <p:bold r:id="rId50"/>
      <p:italic r:id="rId51"/>
      <p:boldItalic r:id="rId5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2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E5CD26DE-8C11-427C-92B9-D6A838E02B71}">
  <a:tblStyle styleId="{E5CD26DE-8C11-427C-92B9-D6A838E02B7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font" Target="fonts/OpenSans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OpenSans-italic.fntdata"/><Relationship Id="rId50" Type="http://schemas.openxmlformats.org/officeDocument/2006/relationships/font" Target="fonts/OpenSans-bold.fntdata"/><Relationship Id="rId52" Type="http://schemas.openxmlformats.org/officeDocument/2006/relationships/font" Target="fonts/OpenSans-bold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g378f555dba7_0_6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" name="Google Shape;25;g378f555dba7_0_6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78f555dba7_0_749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78f555dba7_0_7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g378f555dba7_0_74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78f555dba7_0_764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78f555dba7_0_7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g378f555dba7_0_76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78f555dba7_0_77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378f555dba7_0_7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g378f555dba7_0_77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78f555dba7_0_80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378f555dba7_0_8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g378f555dba7_0_80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78f555dba7_0_811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78f555dba7_0_8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g378f555dba7_0_81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78f555dba7_0_82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78f555dba7_0_8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g378f555dba7_0_82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78f555dba7_0_85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378f555dba7_0_8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g378f555dba7_0_85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78f555dba7_0_86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378f555dba7_0_8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g378f555dba7_0_86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8582ec7c9d_0_61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38582ec7c9d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g38582ec7c9d_0_6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8582ec7c9d_0_75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38582ec7c9d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g38582ec7c9d_0_7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g378f555dba7_0_6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" name="Google Shape;31;g378f555dba7_0_6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8582ec7c9d_0_92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38582ec7c9d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38582ec7c9d_0_9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8582ec7c9d_0_98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38582ec7c9d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g38582ec7c9d_0_9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8582ec7c9d_0_108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38582ec7c9d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g38582ec7c9d_0_10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885093d93f_0_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3885093d93f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g3885093d93f_0_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8582ec7c9d_0_10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38582ec7c9d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g38582ec7c9d_0_10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7d028504ed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37d028504e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g37d028504ed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7d42eec4cb_0_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37d42eec4cb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g37d42eec4cb_0_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7d42eec4cb_0_2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37d42eec4cb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g37d42eec4cb_0_2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37d42eec4cb_0_3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37d42eec4cb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g37d42eec4cb_0_3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81c80def22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381c80def2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g381c80def22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378f555dba7_0_41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Google Shape;37;g378f555dba7_0_4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g378f555dba7_0_4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381c80def22_0_58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381c80def22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g381c80def22_0_5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81c80def22_0_182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381c80def22_0_1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g381c80def22_0_18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381c80def22_0_221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" name="Google Shape;336;g381c80def22_0_2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g381c80def22_0_22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381c80def22_0_24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381c80def22_0_2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g381c80def22_0_24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382272c66ee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382272c66e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g382272c66ee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382272c66ee_0_26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382272c66ee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g382272c66ee_0_2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382272c66ee_0_3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" name="Google Shape;378;g382272c66ee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g382272c66ee_0_3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382272c66ee_0_55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Google Shape;391;g382272c66ee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g382272c66ee_0_5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382272c66ee_0_68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" name="Google Shape;397;g382272c66ee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8" name="Google Shape;398;g382272c66ee_0_6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382272c66ee_0_94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382272c66ee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g382272c66ee_0_9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78f555dba7_0_709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78f555dba7_0_7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g378f555dba7_0_70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38ce7a41028_0_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38ce7a41028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5" name="Google Shape;415;g38ce7a41028_0_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38ce7a41028_0_12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38ce7a41028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g38ce7a41028_0_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38ce7a41028_0_58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38ce7a41028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8" name="Google Shape;438;g38ce7a41028_0_5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78f555dba7_0_73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78f555dba7_0_7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g378f555dba7_0_73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8582ec7c9d_0_26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8582ec7c9d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g38582ec7c9d_0_2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8582ec7c9d_0_32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8582ec7c9d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g38582ec7c9d_0_3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8582ec7c9d_0_44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38582ec7c9d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g38582ec7c9d_0_4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8582ec7c9d_0_52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38582ec7c9d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g38582ec7c9d_0_5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g"/><Relationship Id="rId3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O">
  <p:cSld name="OBJECT_1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7104552" y="4840039"/>
            <a:ext cx="11973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11" name="Google Shape;11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25"/>
            <a:ext cx="9143999" cy="39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67425" y="-25650"/>
            <a:ext cx="1197302" cy="44372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/>
        </p:nvSpPr>
        <p:spPr>
          <a:xfrm>
            <a:off x="51525" y="445975"/>
            <a:ext cx="9092400" cy="45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288000" spcFirstLastPara="1" rIns="288000" wrap="square" tIns="90000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con Bajada">
  <p:cSld name="TITLE_1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458625" y="1079175"/>
            <a:ext cx="3333300" cy="81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 u="sng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" type="subTitle"/>
          </p:nvPr>
        </p:nvSpPr>
        <p:spPr>
          <a:xfrm>
            <a:off x="458625" y="2064850"/>
            <a:ext cx="3333300" cy="221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9pPr>
          </a:lstStyle>
          <a:p/>
        </p:txBody>
      </p:sp>
      <p:pic>
        <p:nvPicPr>
          <p:cNvPr id="17" name="Google Shape;17;p3"/>
          <p:cNvPicPr preferRelativeResize="0"/>
          <p:nvPr/>
        </p:nvPicPr>
        <p:blipFill rotWithShape="1">
          <a:blip r:embed="rId2">
            <a:alphaModFix/>
          </a:blip>
          <a:srcRect b="0" l="7329" r="36635" t="0"/>
          <a:stretch/>
        </p:blipFill>
        <p:spPr>
          <a:xfrm>
            <a:off x="4119075" y="0"/>
            <a:ext cx="5024927" cy="524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900" y="77300"/>
            <a:ext cx="1744399" cy="646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seño personalizado 1">
  <p:cSld name="CUSTOM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>
            <a:off x="1092125" y="1948375"/>
            <a:ext cx="6798600" cy="117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21" name="Google Shape;21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25"/>
            <a:ext cx="9143999" cy="39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67425" y="-25650"/>
            <a:ext cx="1197302" cy="443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4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2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9.png"/><Relationship Id="rId5" Type="http://schemas.openxmlformats.org/officeDocument/2006/relationships/image" Target="../media/image3.png"/><Relationship Id="rId6" Type="http://schemas.openxmlformats.org/officeDocument/2006/relationships/image" Target="../media/image5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7.png"/><Relationship Id="rId4" Type="http://schemas.openxmlformats.org/officeDocument/2006/relationships/image" Target="../media/image25.png"/><Relationship Id="rId5" Type="http://schemas.openxmlformats.org/officeDocument/2006/relationships/image" Target="../media/image23.png"/><Relationship Id="rId6" Type="http://schemas.openxmlformats.org/officeDocument/2006/relationships/image" Target="../media/image4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0.png"/><Relationship Id="rId4" Type="http://schemas.openxmlformats.org/officeDocument/2006/relationships/image" Target="../media/image37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31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9.png"/><Relationship Id="rId4" Type="http://schemas.openxmlformats.org/officeDocument/2006/relationships/image" Target="../media/image39.png"/><Relationship Id="rId5" Type="http://schemas.openxmlformats.org/officeDocument/2006/relationships/image" Target="../media/image38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43.png"/><Relationship Id="rId4" Type="http://schemas.openxmlformats.org/officeDocument/2006/relationships/image" Target="../media/image36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image" Target="../media/image8.png"/><Relationship Id="rId6" Type="http://schemas.openxmlformats.org/officeDocument/2006/relationships/image" Target="../media/image7.png"/><Relationship Id="rId7" Type="http://schemas.openxmlformats.org/officeDocument/2006/relationships/image" Target="../media/image10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1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5.png"/><Relationship Id="rId4" Type="http://schemas.openxmlformats.org/officeDocument/2006/relationships/image" Target="../media/image23.png"/><Relationship Id="rId5" Type="http://schemas.openxmlformats.org/officeDocument/2006/relationships/image" Target="../media/image30.png"/><Relationship Id="rId6" Type="http://schemas.openxmlformats.org/officeDocument/2006/relationships/image" Target="../media/image35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5"/>
          <p:cNvPicPr preferRelativeResize="0"/>
          <p:nvPr/>
        </p:nvPicPr>
        <p:blipFill rotWithShape="1">
          <a:blip r:embed="rId3">
            <a:alphaModFix/>
          </a:blip>
          <a:srcRect b="0" l="7329" r="36635" t="0"/>
          <a:stretch/>
        </p:blipFill>
        <p:spPr>
          <a:xfrm>
            <a:off x="4119075" y="0"/>
            <a:ext cx="5024927" cy="524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5"/>
          <p:cNvSpPr txBox="1"/>
          <p:nvPr>
            <p:ph type="title"/>
          </p:nvPr>
        </p:nvSpPr>
        <p:spPr>
          <a:xfrm>
            <a:off x="387100" y="1857300"/>
            <a:ext cx="3229200" cy="15294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rgbClr val="0FB3A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 u="none">
                <a:latin typeface="Calibri"/>
                <a:ea typeface="Calibri"/>
                <a:cs typeface="Calibri"/>
                <a:sym typeface="Calibri"/>
              </a:rPr>
              <a:t>PREGUNTAS </a:t>
            </a:r>
            <a:endParaRPr sz="3000" u="none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 u="none">
                <a:latin typeface="Calibri"/>
                <a:ea typeface="Calibri"/>
                <a:cs typeface="Calibri"/>
                <a:sym typeface="Calibri"/>
              </a:rPr>
              <a:t>SIMCE 3° BÁSICO</a:t>
            </a:r>
            <a:endParaRPr sz="3000" u="none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4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Agustín hace una lista de algunos métodos diferentes que podría usar para resolver </a:t>
            </a:r>
            <a:r>
              <a:rPr b="1" lang="es" sz="2000">
                <a:latin typeface="Calibri"/>
                <a:ea typeface="Calibri"/>
                <a:cs typeface="Calibri"/>
                <a:sym typeface="Calibri"/>
              </a:rPr>
              <a:t>8 x 4.</a:t>
            </a:r>
            <a:endParaRPr b="1"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de estas opciones NO es un método que Agustín puede usar para obtener la respuesta correcta?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12" name="Google Shape;112;p14"/>
          <p:cNvGraphicFramePr/>
          <p:nvPr/>
        </p:nvGraphicFramePr>
        <p:xfrm>
          <a:off x="282525" y="1787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383050"/>
                <a:gridCol w="1987050"/>
                <a:gridCol w="1234900"/>
                <a:gridCol w="4888400"/>
              </a:tblGrid>
              <a:tr h="17585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</a:t>
                      </a: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4, 8, 12, 16, 20, 24, 28, 32</a:t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00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</a:t>
                      </a: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" sz="1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 x 8 x 8 x 8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113" name="Google Shape;11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751125" y="1787725"/>
            <a:ext cx="983625" cy="208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42600" y="4101800"/>
            <a:ext cx="4726399" cy="56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5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Macarena tenía dos cajas de listones.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Tenía 37 listones largos en la primera caja.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Tenía 56 listones cortos en la segunda caja.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Le dio 28 de los listones largos a su hermana.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oración numérica se puede usar para encontrar el número de listones que le quedan a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Macarena en las dos cajas?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7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A) 56 + 28 + 37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B) 37 – 28 + 56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C) 37 + 28 – 56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D) 56 + 28 - 37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6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Daniela tiene 42 guantes de béisbol en su tienda.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Los guardará en 7 estantes. Si en cada estante pondrá el mismo número de guantes.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¿Cuántos guantes pondrá Daniela en cada estante?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191599" lvl="0" marL="45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8, porqué 42 : 7 = 8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191599" lvl="0" marL="45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9, porqué 42 : 7 = 9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191599" lvl="0" marL="45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6, porqué 42 : 7 = 6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191599" lvl="0" marL="45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7, porqué 42 : 7 = 7</a:t>
            </a:r>
            <a:endParaRPr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7" name="Google Shape;12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80625" y="1796850"/>
            <a:ext cx="4266649" cy="2171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7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Marcela y cinco amigas están colaborando en la reforestación de un parque para contribuir a la disminución del dióxido de carbono, un gas que causa contaminación ambiental.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Un vivero local donó 30 árboles para esta iniciativa.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Si todas las niñas van a sembrar la misma cantidad de árboles, ¿cuántos árboles plantará cada una?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6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8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¿Quién dijo el resultado correcto?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Fabián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Camila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Gonzalo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Laura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0" name="Google Shape;14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6075" y="883450"/>
            <a:ext cx="6428175" cy="1656479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8"/>
          <p:cNvSpPr txBox="1"/>
          <p:nvPr/>
        </p:nvSpPr>
        <p:spPr>
          <a:xfrm>
            <a:off x="1362193" y="2539935"/>
            <a:ext cx="1417200" cy="563100"/>
          </a:xfrm>
          <a:prstGeom prst="rect">
            <a:avLst/>
          </a:prstGeom>
          <a:noFill/>
          <a:ln cap="flat" cmpd="sng" w="169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1150" lIns="81150" spcFirstLastPara="1" rIns="81150" wrap="square" tIns="811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8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Fabián</a:t>
            </a:r>
            <a:endParaRPr b="1" sz="168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8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x 7 = 52</a:t>
            </a:r>
            <a:endParaRPr b="1" sz="168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18"/>
          <p:cNvSpPr txBox="1"/>
          <p:nvPr/>
        </p:nvSpPr>
        <p:spPr>
          <a:xfrm>
            <a:off x="2914725" y="2539935"/>
            <a:ext cx="1417200" cy="563100"/>
          </a:xfrm>
          <a:prstGeom prst="rect">
            <a:avLst/>
          </a:prstGeom>
          <a:noFill/>
          <a:ln cap="flat" cmpd="sng" w="169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1150" lIns="81150" spcFirstLastPara="1" rIns="81150" wrap="square" tIns="811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8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Camila</a:t>
            </a:r>
            <a:endParaRPr b="1" sz="168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8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x 7 = 54</a:t>
            </a:r>
            <a:endParaRPr b="1" sz="168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18"/>
          <p:cNvSpPr txBox="1"/>
          <p:nvPr/>
        </p:nvSpPr>
        <p:spPr>
          <a:xfrm>
            <a:off x="4719667" y="2539935"/>
            <a:ext cx="1417200" cy="563100"/>
          </a:xfrm>
          <a:prstGeom prst="rect">
            <a:avLst/>
          </a:prstGeom>
          <a:noFill/>
          <a:ln cap="flat" cmpd="sng" w="169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1150" lIns="81150" spcFirstLastPara="1" rIns="81150" wrap="square" tIns="811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8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Gonzalo</a:t>
            </a:r>
            <a:endParaRPr b="1" sz="168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8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 x 4 = 36</a:t>
            </a:r>
            <a:endParaRPr b="1" sz="168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18"/>
          <p:cNvSpPr txBox="1"/>
          <p:nvPr/>
        </p:nvSpPr>
        <p:spPr>
          <a:xfrm>
            <a:off x="6408122" y="2539935"/>
            <a:ext cx="1417200" cy="563100"/>
          </a:xfrm>
          <a:prstGeom prst="rect">
            <a:avLst/>
          </a:prstGeom>
          <a:noFill/>
          <a:ln cap="flat" cmpd="sng" w="169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1150" lIns="81150" spcFirstLastPara="1" rIns="81150" wrap="square" tIns="811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8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Laura</a:t>
            </a:r>
            <a:endParaRPr b="1" sz="168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8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x 4 = 22</a:t>
            </a:r>
            <a:endParaRPr b="1" sz="168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9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José está encargado de vender las entradas en un teatro. En la primera función vendió 115.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En la segunda función vendió 95. Si el talonario tiene 500 entradas.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¿Cuántas entradas más debe vender para terminar el talonario?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210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290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300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710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0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 municipalidad premió a alrededor de 500 niños de 4° básico, de distintos colegios, con un paseo a la piscina, debido a las buenas calificaciones obtenidas en el año.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alternativa muestra la cantidad exacta de niños que fueron premiados?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449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575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430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540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1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Una compañía recibió 492 llamadas telefónicas de sus clientes en junio y 267 llamadas en julio.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es la diferencia entre el número de llamadas telefónicas recibidas en estos dos meses?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225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759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235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135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2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Antonio tiene $2 500 ahorrados.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de los siguientes carteles muestra posibles combinaciones en que Antonio puede tener su dinero?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cartel n° 1.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cartel n° 2.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cartel n° 3.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Los tres carteles.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22"/>
          <p:cNvSpPr/>
          <p:nvPr/>
        </p:nvSpPr>
        <p:spPr>
          <a:xfrm>
            <a:off x="461950" y="1629675"/>
            <a:ext cx="2277600" cy="1475700"/>
          </a:xfrm>
          <a:prstGeom prst="frame">
            <a:avLst>
              <a:gd fmla="val 19168" name="adj1"/>
            </a:avLst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 billete de 2 000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 moneda de 500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22"/>
          <p:cNvSpPr/>
          <p:nvPr/>
        </p:nvSpPr>
        <p:spPr>
          <a:xfrm>
            <a:off x="3522950" y="1629675"/>
            <a:ext cx="2277600" cy="1475700"/>
          </a:xfrm>
          <a:prstGeom prst="frame">
            <a:avLst>
              <a:gd fmla="val 19168" name="adj1"/>
            </a:avLst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billetes de 1 000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 monedas de 100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22"/>
          <p:cNvSpPr/>
          <p:nvPr/>
        </p:nvSpPr>
        <p:spPr>
          <a:xfrm>
            <a:off x="6583950" y="1629675"/>
            <a:ext cx="2277600" cy="1475700"/>
          </a:xfrm>
          <a:prstGeom prst="frame">
            <a:avLst>
              <a:gd fmla="val 19168" name="adj1"/>
            </a:avLst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billete de 1 000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 monedas de 500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2"/>
          <p:cNvSpPr/>
          <p:nvPr/>
        </p:nvSpPr>
        <p:spPr>
          <a:xfrm>
            <a:off x="846850" y="1586900"/>
            <a:ext cx="15078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latin typeface="Calibri"/>
                <a:ea typeface="Calibri"/>
                <a:cs typeface="Calibri"/>
                <a:sym typeface="Calibri"/>
              </a:rPr>
              <a:t>CARTEL N°1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22"/>
          <p:cNvSpPr/>
          <p:nvPr/>
        </p:nvSpPr>
        <p:spPr>
          <a:xfrm>
            <a:off x="3907850" y="1586900"/>
            <a:ext cx="15078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latin typeface="Calibri"/>
                <a:ea typeface="Calibri"/>
                <a:cs typeface="Calibri"/>
                <a:sym typeface="Calibri"/>
              </a:rPr>
              <a:t>CARTEL N°2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22"/>
          <p:cNvSpPr/>
          <p:nvPr/>
        </p:nvSpPr>
        <p:spPr>
          <a:xfrm>
            <a:off x="7022300" y="1586900"/>
            <a:ext cx="15078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latin typeface="Calibri"/>
                <a:ea typeface="Calibri"/>
                <a:cs typeface="Calibri"/>
                <a:sym typeface="Calibri"/>
              </a:rPr>
              <a:t>CARTEL N°3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3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En la tabla se muestra el número de cada tipo de revistas que se vendió durante un mes.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lista muestra los tipos de revistas en orden del mayor a menor número vendido?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Deportes, fotografía, modas, noticias.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Modas, deporte, fotografía, noticias.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Deportes, fotografía, noticias, moda.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Modas, noticias, fotografías, deporte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81" name="Google Shape;181;p23"/>
          <p:cNvGraphicFramePr/>
          <p:nvPr/>
        </p:nvGraphicFramePr>
        <p:xfrm>
          <a:off x="3310338" y="1011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1415175"/>
                <a:gridCol w="1108150"/>
              </a:tblGrid>
              <a:tr h="273300"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REVISTAS VENDIDAS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 hMerge="1"/>
              </a:tr>
              <a:tr h="3031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Tipo de revista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N° vendido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3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Modas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1 728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30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Noticias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1 723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32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Fotografía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2 114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3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Deporte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2 186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idx="4294967295" type="title"/>
          </p:nvPr>
        </p:nvSpPr>
        <p:spPr>
          <a:xfrm>
            <a:off x="1903950" y="2207075"/>
            <a:ext cx="5336100" cy="15294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rgbClr val="0FB3A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latin typeface="Calibri"/>
                <a:ea typeface="Calibri"/>
                <a:cs typeface="Calibri"/>
                <a:sym typeface="Calibri"/>
              </a:rPr>
              <a:t>Números y Operaciones</a:t>
            </a:r>
            <a:endParaRPr sz="3000" u="none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" name="Google Shape;34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93025" y="2985975"/>
            <a:ext cx="693575" cy="69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4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número representa la siguiente descomposición?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328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382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823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832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24"/>
          <p:cNvSpPr/>
          <p:nvPr/>
        </p:nvSpPr>
        <p:spPr>
          <a:xfrm>
            <a:off x="3476350" y="1148475"/>
            <a:ext cx="2138700" cy="6522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latin typeface="Calibri"/>
                <a:ea typeface="Calibri"/>
                <a:cs typeface="Calibri"/>
                <a:sym typeface="Calibri"/>
              </a:rPr>
              <a:t>8D + 3C + 2U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5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María compró 75 boletos en una rifa. Se quedó con 35 de los boletos y el resto se los dio a sus 4 hermanas. Si cada hermana recibió el mismo número de boletos.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¿Cuántos boletos recibió cada hermana?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4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40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6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Juan y Daniel tenía cada uno pasteles del mismo tamaño. Juan se comió        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de su pastel.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Daniel se comió        de su pastel.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oración es verdadera?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64385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Los niños comieron la misma cantidad de pastel porque las dos fracciones tienen denominador 1.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64385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Juan comió más pastel, porque cada pedazo de un pastel que se parte en 3 partes iguales es más grande que cada pedazo de un pastel que se parte en 4 partes iguales.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64385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Daniel comió más pastel, porque un denominador 4 es mayor que un denominador 3.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64385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No hay suficiente información para saber quién comió más pastel.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44384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01" name="Google Shape;201;p26"/>
          <p:cNvGraphicFramePr/>
          <p:nvPr/>
        </p:nvGraphicFramePr>
        <p:xfrm>
          <a:off x="6374050" y="5322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200000"/>
              </a:tblGrid>
              <a:tr h="2769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69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202" name="Google Shape;202;p26"/>
          <p:cNvGraphicFramePr/>
          <p:nvPr/>
        </p:nvGraphicFramePr>
        <p:xfrm>
          <a:off x="1767875" y="842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200000"/>
              </a:tblGrid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7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Sandra tiene una tarjeta que hace verdadera la siguiente comparación.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alternativa muestra el número que podría estar escrito en el cartel?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64385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6 101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64385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5 429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64385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5 390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64385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5 299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44384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09" name="Google Shape;209;p27"/>
          <p:cNvGraphicFramePr/>
          <p:nvPr/>
        </p:nvGraphicFramePr>
        <p:xfrm>
          <a:off x="3206588" y="1108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1204650"/>
                <a:gridCol w="1473575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&gt; 5 479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8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Andrea escribió en una tabla los kilómetros que hay hasta distintas ciudades desde Concepción.</a:t>
            </a:r>
            <a:br>
              <a:rPr lang="es" sz="1600">
                <a:latin typeface="Calibri"/>
                <a:ea typeface="Calibri"/>
                <a:cs typeface="Calibri"/>
                <a:sym typeface="Calibri"/>
              </a:rPr>
            </a:b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Después, puso algunos de esos números en la recta numérica dentro de recuadros.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ciudades corresponden a los números que están en los recuadros de la recta?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16" name="Google Shape;216;p28"/>
          <p:cNvGraphicFramePr/>
          <p:nvPr/>
        </p:nvGraphicFramePr>
        <p:xfrm>
          <a:off x="408763" y="12295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1341775"/>
                <a:gridCol w="839250"/>
              </a:tblGrid>
              <a:tr h="2954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CIUDADES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KM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06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Cauquenes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235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7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Constitución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329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6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Linares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215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6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Pucón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399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6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Temuco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287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17" name="Google Shape;21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6388" y="1351200"/>
            <a:ext cx="6016244" cy="11136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18" name="Google Shape;218;p28"/>
          <p:cNvGraphicFramePr/>
          <p:nvPr/>
        </p:nvGraphicFramePr>
        <p:xfrm>
          <a:off x="408775" y="37092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4073975"/>
                <a:gridCol w="4073975"/>
              </a:tblGrid>
              <a:tr h="381000">
                <a:tc>
                  <a:txBody>
                    <a:bodyPr/>
                    <a:lstStyle/>
                    <a:p>
                      <a:pPr indent="0" lvl="0" marL="0" rtl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     Linares, Temuco, Pucón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/>
                        <a:t>C)   </a:t>
                      </a:r>
                      <a:r>
                        <a:rPr lang="es" sz="1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Linares, Cauquenes, Constitución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/>
                        <a:t>B)    </a:t>
                      </a:r>
                      <a:r>
                        <a:rPr lang="es" sz="1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Cauquenes, Temuco, Constitución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/>
                        <a:t>D)   </a:t>
                      </a:r>
                      <a:r>
                        <a:rPr lang="es" sz="1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Temuco, Constitución, Pucón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9"/>
          <p:cNvSpPr txBox="1"/>
          <p:nvPr/>
        </p:nvSpPr>
        <p:spPr>
          <a:xfrm>
            <a:off x="102100" y="517550"/>
            <a:ext cx="43911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En la siguiente pirámide los números superiores se van formando de la suma de los dos inferiores.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5" name="Google Shape;225;p29"/>
          <p:cNvGrpSpPr/>
          <p:nvPr/>
        </p:nvGrpSpPr>
        <p:grpSpPr>
          <a:xfrm>
            <a:off x="755630" y="1875665"/>
            <a:ext cx="3084055" cy="2648420"/>
            <a:chOff x="2001800" y="977425"/>
            <a:chExt cx="3636000" cy="3122400"/>
          </a:xfrm>
        </p:grpSpPr>
        <p:sp>
          <p:nvSpPr>
            <p:cNvPr id="226" name="Google Shape;226;p29"/>
            <p:cNvSpPr/>
            <p:nvPr/>
          </p:nvSpPr>
          <p:spPr>
            <a:xfrm>
              <a:off x="2001800" y="3319225"/>
              <a:ext cx="909000" cy="780600"/>
            </a:xfrm>
            <a:prstGeom prst="rect">
              <a:avLst/>
            </a:prstGeom>
            <a:solidFill>
              <a:schemeClr val="lt1"/>
            </a:solidFill>
            <a:ln cap="flat" cmpd="sng" w="242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77550" spcFirstLastPara="1" rIns="7755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111">
                  <a:latin typeface="Calibri"/>
                  <a:ea typeface="Calibri"/>
                  <a:cs typeface="Calibri"/>
                  <a:sym typeface="Calibri"/>
                </a:rPr>
                <a:t>9</a:t>
              </a:r>
              <a:endParaRPr sz="311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29"/>
            <p:cNvSpPr/>
            <p:nvPr/>
          </p:nvSpPr>
          <p:spPr>
            <a:xfrm>
              <a:off x="2910800" y="3319225"/>
              <a:ext cx="909000" cy="780600"/>
            </a:xfrm>
            <a:prstGeom prst="rect">
              <a:avLst/>
            </a:prstGeom>
            <a:solidFill>
              <a:schemeClr val="lt1"/>
            </a:solidFill>
            <a:ln cap="flat" cmpd="sng" w="242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77550" spcFirstLastPara="1" rIns="7755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111">
                  <a:latin typeface="Calibri"/>
                  <a:ea typeface="Calibri"/>
                  <a:cs typeface="Calibri"/>
                  <a:sym typeface="Calibri"/>
                </a:rPr>
                <a:t>10</a:t>
              </a:r>
              <a:endParaRPr sz="311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29"/>
            <p:cNvSpPr/>
            <p:nvPr/>
          </p:nvSpPr>
          <p:spPr>
            <a:xfrm>
              <a:off x="3819800" y="3319225"/>
              <a:ext cx="909000" cy="780600"/>
            </a:xfrm>
            <a:prstGeom prst="rect">
              <a:avLst/>
            </a:prstGeom>
            <a:solidFill>
              <a:schemeClr val="lt1"/>
            </a:solidFill>
            <a:ln cap="flat" cmpd="sng" w="242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77550" spcFirstLastPara="1" rIns="7755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111"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311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29"/>
            <p:cNvSpPr/>
            <p:nvPr/>
          </p:nvSpPr>
          <p:spPr>
            <a:xfrm>
              <a:off x="4728800" y="3319225"/>
              <a:ext cx="909000" cy="780600"/>
            </a:xfrm>
            <a:prstGeom prst="rect">
              <a:avLst/>
            </a:prstGeom>
            <a:solidFill>
              <a:schemeClr val="lt1"/>
            </a:solidFill>
            <a:ln cap="flat" cmpd="sng" w="242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77550" spcFirstLastPara="1" rIns="7755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111"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sz="311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29"/>
            <p:cNvSpPr/>
            <p:nvPr/>
          </p:nvSpPr>
          <p:spPr>
            <a:xfrm>
              <a:off x="2453600" y="2538625"/>
              <a:ext cx="909000" cy="780600"/>
            </a:xfrm>
            <a:prstGeom prst="rect">
              <a:avLst/>
            </a:prstGeom>
            <a:solidFill>
              <a:schemeClr val="lt1"/>
            </a:solidFill>
            <a:ln cap="flat" cmpd="sng" w="242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77550" spcFirstLastPara="1" rIns="7755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111">
                  <a:latin typeface="Calibri"/>
                  <a:ea typeface="Calibri"/>
                  <a:cs typeface="Calibri"/>
                  <a:sym typeface="Calibri"/>
                </a:rPr>
                <a:t>19</a:t>
              </a:r>
              <a:endParaRPr sz="311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29"/>
            <p:cNvSpPr/>
            <p:nvPr/>
          </p:nvSpPr>
          <p:spPr>
            <a:xfrm>
              <a:off x="3362600" y="2538625"/>
              <a:ext cx="909000" cy="780600"/>
            </a:xfrm>
            <a:prstGeom prst="rect">
              <a:avLst/>
            </a:prstGeom>
            <a:solidFill>
              <a:schemeClr val="lt1"/>
            </a:solidFill>
            <a:ln cap="flat" cmpd="sng" w="242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77550" spcFirstLastPara="1" rIns="7755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3111">
                  <a:latin typeface="Calibri"/>
                  <a:ea typeface="Calibri"/>
                  <a:cs typeface="Calibri"/>
                  <a:sym typeface="Calibri"/>
                </a:rPr>
                <a:t>P</a:t>
              </a:r>
              <a:endParaRPr b="1" sz="311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29"/>
            <p:cNvSpPr/>
            <p:nvPr/>
          </p:nvSpPr>
          <p:spPr>
            <a:xfrm>
              <a:off x="4271600" y="2538625"/>
              <a:ext cx="909000" cy="780600"/>
            </a:xfrm>
            <a:prstGeom prst="rect">
              <a:avLst/>
            </a:prstGeom>
            <a:solidFill>
              <a:schemeClr val="lt1"/>
            </a:solidFill>
            <a:ln cap="flat" cmpd="sng" w="242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77550" spcFirstLastPara="1" rIns="7755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111">
                  <a:latin typeface="Calibri"/>
                  <a:ea typeface="Calibri"/>
                  <a:cs typeface="Calibri"/>
                  <a:sym typeface="Calibri"/>
                </a:rPr>
                <a:t>8</a:t>
              </a:r>
              <a:endParaRPr sz="311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29"/>
            <p:cNvSpPr/>
            <p:nvPr/>
          </p:nvSpPr>
          <p:spPr>
            <a:xfrm>
              <a:off x="2908100" y="1758025"/>
              <a:ext cx="909000" cy="780600"/>
            </a:xfrm>
            <a:prstGeom prst="rect">
              <a:avLst/>
            </a:prstGeom>
            <a:solidFill>
              <a:schemeClr val="lt1"/>
            </a:solidFill>
            <a:ln cap="flat" cmpd="sng" w="242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77550" spcFirstLastPara="1" rIns="7755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3111">
                  <a:latin typeface="Calibri"/>
                  <a:ea typeface="Calibri"/>
                  <a:cs typeface="Calibri"/>
                  <a:sym typeface="Calibri"/>
                </a:rPr>
                <a:t>Q</a:t>
              </a:r>
              <a:endParaRPr b="1" sz="311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29"/>
            <p:cNvSpPr/>
            <p:nvPr/>
          </p:nvSpPr>
          <p:spPr>
            <a:xfrm>
              <a:off x="3817100" y="1758025"/>
              <a:ext cx="909000" cy="780600"/>
            </a:xfrm>
            <a:prstGeom prst="rect">
              <a:avLst/>
            </a:prstGeom>
            <a:solidFill>
              <a:schemeClr val="lt1"/>
            </a:solidFill>
            <a:ln cap="flat" cmpd="sng" w="242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77550" spcFirstLastPara="1" rIns="7755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111">
                  <a:latin typeface="Calibri"/>
                  <a:ea typeface="Calibri"/>
                  <a:cs typeface="Calibri"/>
                  <a:sym typeface="Calibri"/>
                </a:rPr>
                <a:t>23</a:t>
              </a:r>
              <a:endParaRPr sz="311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29"/>
            <p:cNvSpPr/>
            <p:nvPr/>
          </p:nvSpPr>
          <p:spPr>
            <a:xfrm>
              <a:off x="3362600" y="977425"/>
              <a:ext cx="909000" cy="780600"/>
            </a:xfrm>
            <a:prstGeom prst="rect">
              <a:avLst/>
            </a:prstGeom>
            <a:solidFill>
              <a:schemeClr val="lt1"/>
            </a:solidFill>
            <a:ln cap="flat" cmpd="sng" w="242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77550" spcFirstLastPara="1" rIns="7755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111">
                  <a:latin typeface="Calibri"/>
                  <a:ea typeface="Calibri"/>
                  <a:cs typeface="Calibri"/>
                  <a:sym typeface="Calibri"/>
                </a:rPr>
                <a:t>57</a:t>
              </a:r>
              <a:endParaRPr sz="3111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aphicFrame>
        <p:nvGraphicFramePr>
          <p:cNvPr id="236" name="Google Shape;236;p29"/>
          <p:cNvGraphicFramePr/>
          <p:nvPr/>
        </p:nvGraphicFramePr>
        <p:xfrm>
          <a:off x="4719250" y="1336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3961475"/>
              </a:tblGrid>
              <a:tr h="3144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37" name="Google Shape;237;p29"/>
          <p:cNvSpPr txBox="1"/>
          <p:nvPr/>
        </p:nvSpPr>
        <p:spPr>
          <a:xfrm>
            <a:off x="4493200" y="517550"/>
            <a:ext cx="43911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es el valor de P + Q?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0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alternativa muestra el MAYOR número que se puede formar con estos dígitos, sin repetir ninguno?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8 541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8 451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8 415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8 154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30"/>
          <p:cNvSpPr/>
          <p:nvPr/>
        </p:nvSpPr>
        <p:spPr>
          <a:xfrm>
            <a:off x="2723838" y="1351650"/>
            <a:ext cx="684300" cy="555900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100">
                <a:latin typeface="Calibri"/>
                <a:ea typeface="Calibri"/>
                <a:cs typeface="Calibri"/>
                <a:sym typeface="Calibri"/>
              </a:rPr>
              <a:t>5</a:t>
            </a:r>
            <a:endParaRPr sz="3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30"/>
          <p:cNvSpPr/>
          <p:nvPr/>
        </p:nvSpPr>
        <p:spPr>
          <a:xfrm>
            <a:off x="3710313" y="1351650"/>
            <a:ext cx="684300" cy="555900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100">
                <a:latin typeface="Calibri"/>
                <a:ea typeface="Calibri"/>
                <a:cs typeface="Calibri"/>
                <a:sym typeface="Calibri"/>
              </a:rPr>
              <a:t>8</a:t>
            </a:r>
            <a:endParaRPr sz="3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30"/>
          <p:cNvSpPr/>
          <p:nvPr/>
        </p:nvSpPr>
        <p:spPr>
          <a:xfrm>
            <a:off x="4696788" y="1351650"/>
            <a:ext cx="684300" cy="555900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100">
                <a:latin typeface="Calibri"/>
                <a:ea typeface="Calibri"/>
                <a:cs typeface="Calibri"/>
                <a:sym typeface="Calibri"/>
              </a:rPr>
              <a:t>1</a:t>
            </a:r>
            <a:endParaRPr sz="3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30"/>
          <p:cNvSpPr/>
          <p:nvPr/>
        </p:nvSpPr>
        <p:spPr>
          <a:xfrm>
            <a:off x="5683263" y="1351650"/>
            <a:ext cx="684300" cy="555900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100">
                <a:latin typeface="Calibri"/>
                <a:ea typeface="Calibri"/>
                <a:cs typeface="Calibri"/>
                <a:sym typeface="Calibri"/>
              </a:rPr>
              <a:t>4</a:t>
            </a:r>
            <a:endParaRPr sz="31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1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de números que aparece en el cartel cumple todas las condiciones dadas?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1 295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2 536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3 796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4 846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31"/>
          <p:cNvSpPr/>
          <p:nvPr/>
        </p:nvSpPr>
        <p:spPr>
          <a:xfrm>
            <a:off x="2139700" y="1095000"/>
            <a:ext cx="4812000" cy="1700400"/>
          </a:xfrm>
          <a:prstGeom prst="frame">
            <a:avLst>
              <a:gd fmla="val 7547" name="adj1"/>
            </a:avLst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Tiene un 6 en el lugar de las unidades.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No tiene un 3 en el lugar de las decenas.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No tiene un 7 en el lugar de las centenas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Tiene un 4 en el lugar de las unidades de mil.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2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Marina tiene una pulsera formada por 16 bolitas de colores.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• La mitad de las bolitas son rojas.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• Un cuarto son verdes.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• El resto de las bolitas son blancas.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¿Cuántas bolitas blancas tiene?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4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8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12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3"/>
          <p:cNvSpPr txBox="1"/>
          <p:nvPr/>
        </p:nvSpPr>
        <p:spPr>
          <a:xfrm>
            <a:off x="102100" y="517550"/>
            <a:ext cx="88719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largo y el ancho de la matriz que se muestra abajo, representan dos números de un producto.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matriz representa dos números que multiplicados den el mismo producto de la matriz anterior?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5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67" name="Google Shape;267;p33"/>
          <p:cNvGraphicFramePr/>
          <p:nvPr/>
        </p:nvGraphicFramePr>
        <p:xfrm>
          <a:off x="3063138" y="999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262800"/>
                <a:gridCol w="262800"/>
                <a:gridCol w="262800"/>
                <a:gridCol w="262800"/>
                <a:gridCol w="262800"/>
                <a:gridCol w="262800"/>
                <a:gridCol w="262800"/>
                <a:gridCol w="262800"/>
                <a:gridCol w="262800"/>
              </a:tblGrid>
              <a:tr h="1761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761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761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761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74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761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8" name="Google Shape;268;p33"/>
          <p:cNvGraphicFramePr/>
          <p:nvPr/>
        </p:nvGraphicFramePr>
        <p:xfrm>
          <a:off x="584550" y="29739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210700"/>
                <a:gridCol w="210700"/>
                <a:gridCol w="210700"/>
                <a:gridCol w="210700"/>
                <a:gridCol w="210700"/>
                <a:gridCol w="210700"/>
                <a:gridCol w="210700"/>
                <a:gridCol w="210700"/>
                <a:gridCol w="210700"/>
                <a:gridCol w="210700"/>
                <a:gridCol w="210700"/>
                <a:gridCol w="210700"/>
                <a:gridCol w="210700"/>
                <a:gridCol w="210700"/>
                <a:gridCol w="210700"/>
                <a:gridCol w="210700"/>
                <a:gridCol w="210700"/>
                <a:gridCol w="210700"/>
              </a:tblGrid>
              <a:tr h="1548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548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548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9" name="Google Shape;269;p33"/>
          <p:cNvGraphicFramePr/>
          <p:nvPr/>
        </p:nvGraphicFramePr>
        <p:xfrm>
          <a:off x="584550" y="3746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202800"/>
                <a:gridCol w="202800"/>
                <a:gridCol w="202800"/>
                <a:gridCol w="202800"/>
                <a:gridCol w="202800"/>
                <a:gridCol w="202800"/>
              </a:tblGrid>
              <a:tr h="1836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836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836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836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836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836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0" name="Google Shape;270;p33"/>
          <p:cNvGraphicFramePr/>
          <p:nvPr/>
        </p:nvGraphicFramePr>
        <p:xfrm>
          <a:off x="6483700" y="27416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244400"/>
                <a:gridCol w="244400"/>
                <a:gridCol w="244400"/>
                <a:gridCol w="244400"/>
                <a:gridCol w="244400"/>
                <a:gridCol w="244400"/>
                <a:gridCol w="244400"/>
                <a:gridCol w="244400"/>
                <a:gridCol w="244400"/>
              </a:tblGrid>
              <a:tr h="1573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573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573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573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573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573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573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1" name="Google Shape;271;p33"/>
          <p:cNvGraphicFramePr/>
          <p:nvPr/>
        </p:nvGraphicFramePr>
        <p:xfrm>
          <a:off x="4849300" y="41687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239625"/>
                <a:gridCol w="239625"/>
                <a:gridCol w="239625"/>
                <a:gridCol w="239625"/>
                <a:gridCol w="239625"/>
                <a:gridCol w="239625"/>
                <a:gridCol w="239625"/>
                <a:gridCol w="239625"/>
                <a:gridCol w="239625"/>
                <a:gridCol w="239625"/>
                <a:gridCol w="239625"/>
                <a:gridCol w="239625"/>
                <a:gridCol w="239625"/>
                <a:gridCol w="239625"/>
                <a:gridCol w="239625"/>
                <a:gridCol w="239625"/>
              </a:tblGrid>
              <a:tr h="17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7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7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7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sp>
        <p:nvSpPr>
          <p:cNvPr id="272" name="Google Shape;272;p33"/>
          <p:cNvSpPr/>
          <p:nvPr/>
        </p:nvSpPr>
        <p:spPr>
          <a:xfrm>
            <a:off x="146250" y="2898975"/>
            <a:ext cx="438300" cy="46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33"/>
          <p:cNvSpPr/>
          <p:nvPr/>
        </p:nvSpPr>
        <p:spPr>
          <a:xfrm>
            <a:off x="146250" y="3746725"/>
            <a:ext cx="438300" cy="46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33"/>
          <p:cNvSpPr/>
          <p:nvPr/>
        </p:nvSpPr>
        <p:spPr>
          <a:xfrm>
            <a:off x="6047425" y="2741600"/>
            <a:ext cx="438300" cy="46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33"/>
          <p:cNvSpPr/>
          <p:nvPr/>
        </p:nvSpPr>
        <p:spPr>
          <a:xfrm>
            <a:off x="4411000" y="4168775"/>
            <a:ext cx="438300" cy="46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En un dictado de números la profesora dictó: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Cinco mil setecientos cincuenta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niño o niña escribió correctamente el número?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78400" lvl="0" marL="179999" rtl="0" algn="just"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78400" lvl="0" marL="179999" rtl="0" algn="just"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78400" lvl="0" marL="179999" rtl="0" algn="just"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78400" lvl="0" marL="179999" rtl="0" algn="just"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" name="Google Shape;41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700" y="2096863"/>
            <a:ext cx="597991" cy="474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5700" y="2815950"/>
            <a:ext cx="655900" cy="56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5700" y="3467750"/>
            <a:ext cx="598000" cy="729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3350" y="4281225"/>
            <a:ext cx="462699" cy="474875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7"/>
          <p:cNvSpPr txBox="1"/>
          <p:nvPr/>
        </p:nvSpPr>
        <p:spPr>
          <a:xfrm>
            <a:off x="1381575" y="2132250"/>
            <a:ext cx="1225500" cy="4749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500 070 050</a:t>
            </a:r>
            <a:endParaRPr sz="16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7"/>
          <p:cNvSpPr txBox="1"/>
          <p:nvPr/>
        </p:nvSpPr>
        <p:spPr>
          <a:xfrm>
            <a:off x="1396440" y="2923550"/>
            <a:ext cx="1225500" cy="4062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5 650</a:t>
            </a:r>
            <a:endParaRPr sz="16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7"/>
          <p:cNvSpPr txBox="1"/>
          <p:nvPr/>
        </p:nvSpPr>
        <p:spPr>
          <a:xfrm>
            <a:off x="1389008" y="3618625"/>
            <a:ext cx="1225500" cy="4062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5 705</a:t>
            </a:r>
            <a:endParaRPr sz="16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7"/>
          <p:cNvSpPr txBox="1"/>
          <p:nvPr/>
        </p:nvSpPr>
        <p:spPr>
          <a:xfrm>
            <a:off x="1381575" y="4345775"/>
            <a:ext cx="1225500" cy="4062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5750</a:t>
            </a:r>
            <a:endParaRPr sz="16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7"/>
          <p:cNvSpPr/>
          <p:nvPr/>
        </p:nvSpPr>
        <p:spPr>
          <a:xfrm>
            <a:off x="3231525" y="988050"/>
            <a:ext cx="2780400" cy="474900"/>
          </a:xfrm>
          <a:prstGeom prst="flowChartAlternateProcess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4"/>
          <p:cNvSpPr txBox="1"/>
          <p:nvPr/>
        </p:nvSpPr>
        <p:spPr>
          <a:xfrm>
            <a:off x="102100" y="517550"/>
            <a:ext cx="89037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Observe las cantidades de dinero. 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34"/>
          <p:cNvSpPr txBox="1"/>
          <p:nvPr/>
        </p:nvSpPr>
        <p:spPr>
          <a:xfrm>
            <a:off x="5477200" y="517550"/>
            <a:ext cx="3528600" cy="44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¿En qué cuadro hay una menor cantidad de dinero?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En el N° 1.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En el N° 2.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En el N° 3.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Todos tienen la misma cantidad de dinero.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83" name="Google Shape;283;p34"/>
          <p:cNvGrpSpPr/>
          <p:nvPr/>
        </p:nvGrpSpPr>
        <p:grpSpPr>
          <a:xfrm>
            <a:off x="797541" y="952609"/>
            <a:ext cx="4563850" cy="1151011"/>
            <a:chOff x="449900" y="1124300"/>
            <a:chExt cx="5411893" cy="1364890"/>
          </a:xfrm>
        </p:grpSpPr>
        <p:pic>
          <p:nvPicPr>
            <p:cNvPr id="284" name="Google Shape;284;p3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49900" y="1124300"/>
              <a:ext cx="1501775" cy="868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5" name="Google Shape;285;p3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671625" y="1373250"/>
              <a:ext cx="1501775" cy="868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6" name="Google Shape;286;p3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229872" y="1126272"/>
              <a:ext cx="657978" cy="6394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7" name="Google Shape;287;p3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887853" y="1126272"/>
              <a:ext cx="657978" cy="6394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8" name="Google Shape;288;p3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545834" y="1126272"/>
              <a:ext cx="657978" cy="6394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9" name="Google Shape;289;p3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203815" y="1126272"/>
              <a:ext cx="657978" cy="6394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0" name="Google Shape;290;p3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229872" y="1849753"/>
              <a:ext cx="657978" cy="6394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1" name="Google Shape;291;p3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3937660" y="1849760"/>
              <a:ext cx="624778" cy="6394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2" name="Google Shape;292;p3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562435" y="1849760"/>
              <a:ext cx="624778" cy="6394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3" name="Google Shape;293;p3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187210" y="1849747"/>
              <a:ext cx="624778" cy="6394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4" name="Google Shape;294;p34"/>
          <p:cNvGrpSpPr/>
          <p:nvPr/>
        </p:nvGrpSpPr>
        <p:grpSpPr>
          <a:xfrm>
            <a:off x="773716" y="3760775"/>
            <a:ext cx="4611477" cy="1116088"/>
            <a:chOff x="5949550" y="1130825"/>
            <a:chExt cx="5468370" cy="1323476"/>
          </a:xfrm>
        </p:grpSpPr>
        <p:pic>
          <p:nvPicPr>
            <p:cNvPr id="295" name="Google Shape;295;p3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949550" y="1130825"/>
              <a:ext cx="1501775" cy="868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6" name="Google Shape;296;p3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171275" y="1379775"/>
              <a:ext cx="1501775" cy="868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7" name="Google Shape;297;p3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785999" y="1136055"/>
              <a:ext cx="657978" cy="6394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8" name="Google Shape;298;p3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9443980" y="1136055"/>
              <a:ext cx="657978" cy="6394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9" name="Google Shape;299;p3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01961" y="1136055"/>
              <a:ext cx="657978" cy="6394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0" name="Google Shape;300;p3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759942" y="1136055"/>
              <a:ext cx="657978" cy="63943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01" name="Google Shape;301;p34"/>
            <p:cNvGrpSpPr/>
            <p:nvPr/>
          </p:nvGrpSpPr>
          <p:grpSpPr>
            <a:xfrm>
              <a:off x="8786012" y="1814864"/>
              <a:ext cx="1249553" cy="639438"/>
              <a:chOff x="7353212" y="1821364"/>
              <a:chExt cx="1249553" cy="639438"/>
            </a:xfrm>
          </p:grpSpPr>
          <p:pic>
            <p:nvPicPr>
              <p:cNvPr id="302" name="Google Shape;302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7353212" y="1821376"/>
                <a:ext cx="624778" cy="63942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03" name="Google Shape;303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7977987" y="1821364"/>
                <a:ext cx="624778" cy="63942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304" name="Google Shape;304;p34"/>
          <p:cNvGrpSpPr/>
          <p:nvPr/>
        </p:nvGrpSpPr>
        <p:grpSpPr>
          <a:xfrm>
            <a:off x="824251" y="2330802"/>
            <a:ext cx="4510411" cy="1149298"/>
            <a:chOff x="-4881571" y="2831091"/>
            <a:chExt cx="4855648" cy="1237268"/>
          </a:xfrm>
        </p:grpSpPr>
        <p:pic>
          <p:nvPicPr>
            <p:cNvPr id="305" name="Google Shape;305;p34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-4881571" y="2936026"/>
              <a:ext cx="1532284" cy="87518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06" name="Google Shape;306;p34"/>
            <p:cNvGrpSpPr/>
            <p:nvPr/>
          </p:nvGrpSpPr>
          <p:grpSpPr>
            <a:xfrm>
              <a:off x="-2415181" y="2831091"/>
              <a:ext cx="2389258" cy="1237268"/>
              <a:chOff x="-3039416" y="2725146"/>
              <a:chExt cx="2631922" cy="1362930"/>
            </a:xfrm>
          </p:grpSpPr>
          <p:pic>
            <p:nvPicPr>
              <p:cNvPr id="307" name="Google Shape;307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-3039416" y="2725146"/>
                <a:ext cx="657978" cy="639437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08" name="Google Shape;308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-2381434" y="2725146"/>
                <a:ext cx="657978" cy="639437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09" name="Google Shape;309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-1723453" y="2725146"/>
                <a:ext cx="657978" cy="639437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10" name="Google Shape;310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-1065472" y="2725146"/>
                <a:ext cx="657978" cy="639437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11" name="Google Shape;311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-3039416" y="3448627"/>
                <a:ext cx="657978" cy="639437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12" name="Google Shape;312;p3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-2381441" y="3448639"/>
                <a:ext cx="657978" cy="639437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13" name="Google Shape;313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-1687128" y="3448621"/>
                <a:ext cx="624778" cy="63942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14" name="Google Shape;314;p3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-1062353" y="3448608"/>
                <a:ext cx="624778" cy="63942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aphicFrame>
        <p:nvGraphicFramePr>
          <p:cNvPr id="315" name="Google Shape;315;p34"/>
          <p:cNvGraphicFramePr/>
          <p:nvPr/>
        </p:nvGraphicFramePr>
        <p:xfrm>
          <a:off x="170088" y="890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543250"/>
                <a:gridCol w="4671850"/>
              </a:tblGrid>
              <a:tr h="12717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N° 1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8700"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</a:tr>
              <a:tr h="12705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5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N° 2</a:t>
                      </a:r>
                      <a:endParaRPr b="1" sz="15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5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5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5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5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7475"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</a:tr>
              <a:tr h="12705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5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N° 3</a:t>
                      </a:r>
                      <a:endParaRPr b="1" sz="15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5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35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Federico fue al supermercado y observó los siguientes productos.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Marque la alternativa en que los productos 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están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ordenados de menor a mayor.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Azúcar – garbanzos – lentejas – arroz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Azúcar – garbanzos – arroz – lentejas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Garbanzos – arroz – lentejas – azúcar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Lentejas – arroz –garbanzos – azúcar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22" name="Google Shape;322;p35"/>
          <p:cNvGrpSpPr/>
          <p:nvPr/>
        </p:nvGrpSpPr>
        <p:grpSpPr>
          <a:xfrm>
            <a:off x="1445747" y="1472335"/>
            <a:ext cx="5960939" cy="1836192"/>
            <a:chOff x="120318" y="525063"/>
            <a:chExt cx="6865069" cy="2114697"/>
          </a:xfrm>
        </p:grpSpPr>
        <p:pic>
          <p:nvPicPr>
            <p:cNvPr id="323" name="Google Shape;323;p35" title="frijol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635688" y="525063"/>
              <a:ext cx="1763825" cy="17638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4" name="Google Shape;324;p35" title="arroz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0325" y="601525"/>
              <a:ext cx="1475124" cy="14751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5" name="Google Shape;325;p35" title="azucar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934900" y="717000"/>
              <a:ext cx="1379950" cy="13799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6" name="Google Shape;326;p35"/>
            <p:cNvSpPr txBox="1"/>
            <p:nvPr/>
          </p:nvSpPr>
          <p:spPr>
            <a:xfrm>
              <a:off x="120318" y="2076660"/>
              <a:ext cx="1417200" cy="563100"/>
            </a:xfrm>
            <a:prstGeom prst="rect">
              <a:avLst/>
            </a:prstGeom>
            <a:noFill/>
            <a:ln cap="flat" cmpd="sng" w="14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0475" lIns="70475" spcFirstLastPara="1" rIns="70475" wrap="square" tIns="704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64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Arroz</a:t>
              </a:r>
              <a:endParaRPr b="1" sz="1464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64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$1 850</a:t>
              </a:r>
              <a:endParaRPr b="1" sz="1464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35"/>
            <p:cNvSpPr txBox="1"/>
            <p:nvPr/>
          </p:nvSpPr>
          <p:spPr>
            <a:xfrm>
              <a:off x="1906975" y="2076660"/>
              <a:ext cx="1417200" cy="563100"/>
            </a:xfrm>
            <a:prstGeom prst="rect">
              <a:avLst/>
            </a:prstGeom>
            <a:noFill/>
            <a:ln cap="flat" cmpd="sng" w="14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0475" lIns="70475" spcFirstLastPara="1" rIns="70475" wrap="square" tIns="704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64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Azúcar</a:t>
              </a:r>
              <a:endParaRPr b="1" sz="1464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64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$1 390</a:t>
              </a:r>
              <a:endParaRPr b="1" sz="1464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8" name="Google Shape;328;p35"/>
            <p:cNvSpPr txBox="1"/>
            <p:nvPr/>
          </p:nvSpPr>
          <p:spPr>
            <a:xfrm>
              <a:off x="5510254" y="2065210"/>
              <a:ext cx="1417200" cy="563100"/>
            </a:xfrm>
            <a:prstGeom prst="rect">
              <a:avLst/>
            </a:prstGeom>
            <a:noFill/>
            <a:ln cap="flat" cmpd="sng" w="14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0475" lIns="70475" spcFirstLastPara="1" rIns="70475" wrap="square" tIns="704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64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Garbanzos </a:t>
              </a:r>
              <a:endParaRPr b="1" sz="1464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64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$1 750</a:t>
              </a:r>
              <a:endParaRPr b="1" sz="1464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329;p35"/>
            <p:cNvSpPr txBox="1"/>
            <p:nvPr/>
          </p:nvSpPr>
          <p:spPr>
            <a:xfrm>
              <a:off x="3730584" y="2058535"/>
              <a:ext cx="1417200" cy="563100"/>
            </a:xfrm>
            <a:prstGeom prst="rect">
              <a:avLst/>
            </a:prstGeom>
            <a:noFill/>
            <a:ln cap="flat" cmpd="sng" w="14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0475" lIns="70475" spcFirstLastPara="1" rIns="70475" wrap="square" tIns="704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64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Lentejas</a:t>
              </a:r>
              <a:endParaRPr b="1" sz="1464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64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$2 990</a:t>
              </a:r>
              <a:endParaRPr b="1" sz="1464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30" name="Google Shape;330;p35"/>
            <p:cNvGrpSpPr/>
            <p:nvPr/>
          </p:nvGrpSpPr>
          <p:grpSpPr>
            <a:xfrm>
              <a:off x="5510263" y="590076"/>
              <a:ext cx="1475124" cy="1475124"/>
              <a:chOff x="5510263" y="590076"/>
              <a:chExt cx="1475124" cy="1475124"/>
            </a:xfrm>
          </p:grpSpPr>
          <p:pic>
            <p:nvPicPr>
              <p:cNvPr id="331" name="Google Shape;331;p35" title="garbanzo.png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5510263" y="590076"/>
                <a:ext cx="1475124" cy="147512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32" name="Google Shape;332;p35"/>
              <p:cNvSpPr/>
              <p:nvPr/>
            </p:nvSpPr>
            <p:spPr>
              <a:xfrm>
                <a:off x="5926250" y="1169850"/>
                <a:ext cx="663000" cy="5631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79375" lIns="79375" spcFirstLastPara="1" rIns="79375" wrap="square" tIns="7937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15"/>
              </a:p>
            </p:txBody>
          </p:sp>
          <p:pic>
            <p:nvPicPr>
              <p:cNvPr id="333" name="Google Shape;333;p35" title="garbanzos.png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>
                <a:off x="5876975" y="1080550"/>
                <a:ext cx="741676" cy="74167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36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Cómo se escribe, en palabras, el siguiente número: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3100">
                <a:latin typeface="Calibri"/>
                <a:ea typeface="Calibri"/>
                <a:cs typeface="Calibri"/>
                <a:sym typeface="Calibri"/>
              </a:rPr>
              <a:t>4 694</a:t>
            </a:r>
            <a:endParaRPr b="1" sz="31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Cuatro mil setecientos noventa y cuatro.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Cinco mil seiscientos noventa y cuatro.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Cuatro mil seiscientos noventa y cuatro.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Cinco mil setecientos noventa y cuatro.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7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De las siguientes operaciones planteadas,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¿En cuál NO se obtiene la cantidad de círculos dibujados?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 </a:t>
            </a:r>
            <a:r>
              <a:rPr lang="es" sz="2400">
                <a:latin typeface="Calibri"/>
                <a:ea typeface="Calibri"/>
                <a:cs typeface="Calibri"/>
                <a:sym typeface="Calibri"/>
              </a:rPr>
              <a:t>∙ 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 + 5 + 5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 + 3 + 3 + 3 + 3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 + 5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6" name="Google Shape;346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03425" y="691550"/>
            <a:ext cx="1915550" cy="115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38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Pedro va camino a su casa desde el colegio. Si ha recorrido        del camino, </a:t>
            </a: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parte del camino le queda por recorrer?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53" name="Google Shape;353;p38"/>
          <p:cNvGraphicFramePr/>
          <p:nvPr/>
        </p:nvGraphicFramePr>
        <p:xfrm>
          <a:off x="5296650" y="596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200000"/>
              </a:tblGrid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354" name="Google Shape;354;p38" title="colegio (1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53063" y="1537594"/>
            <a:ext cx="950205" cy="950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38" title="casa (1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8652" y="1735504"/>
            <a:ext cx="752285" cy="75228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6" name="Google Shape;356;p38"/>
          <p:cNvGrpSpPr/>
          <p:nvPr/>
        </p:nvGrpSpPr>
        <p:grpSpPr>
          <a:xfrm>
            <a:off x="2858866" y="2166374"/>
            <a:ext cx="3624500" cy="269976"/>
            <a:chOff x="2322600" y="2741775"/>
            <a:chExt cx="4512575" cy="336125"/>
          </a:xfrm>
        </p:grpSpPr>
        <p:sp>
          <p:nvSpPr>
            <p:cNvPr id="357" name="Google Shape;357;p38"/>
            <p:cNvSpPr/>
            <p:nvPr/>
          </p:nvSpPr>
          <p:spPr>
            <a:xfrm>
              <a:off x="2322600" y="2741775"/>
              <a:ext cx="696301" cy="336125"/>
            </a:xfrm>
            <a:prstGeom prst="flowChartInputOutput">
              <a:avLst/>
            </a:prstGeom>
            <a:solidFill>
              <a:schemeClr val="lt1"/>
            </a:solidFill>
            <a:ln cap="flat" cmpd="sng" w="20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4125" lIns="64125" spcFirstLastPara="1" rIns="64125" wrap="square" tIns="641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81"/>
            </a:p>
          </p:txBody>
        </p:sp>
        <p:sp>
          <p:nvSpPr>
            <p:cNvPr id="358" name="Google Shape;358;p38"/>
            <p:cNvSpPr/>
            <p:nvPr/>
          </p:nvSpPr>
          <p:spPr>
            <a:xfrm>
              <a:off x="2866491" y="2741775"/>
              <a:ext cx="696301" cy="336125"/>
            </a:xfrm>
            <a:prstGeom prst="flowChartInputOutput">
              <a:avLst/>
            </a:prstGeom>
            <a:solidFill>
              <a:schemeClr val="lt1"/>
            </a:solidFill>
            <a:ln cap="flat" cmpd="sng" w="20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4125" lIns="64125" spcFirstLastPara="1" rIns="64125" wrap="square" tIns="641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81"/>
            </a:p>
          </p:txBody>
        </p:sp>
        <p:sp>
          <p:nvSpPr>
            <p:cNvPr id="359" name="Google Shape;359;p38"/>
            <p:cNvSpPr/>
            <p:nvPr/>
          </p:nvSpPr>
          <p:spPr>
            <a:xfrm>
              <a:off x="3413394" y="2741775"/>
              <a:ext cx="696301" cy="336125"/>
            </a:xfrm>
            <a:prstGeom prst="flowChartInputOutput">
              <a:avLst/>
            </a:prstGeom>
            <a:solidFill>
              <a:schemeClr val="lt1"/>
            </a:solidFill>
            <a:ln cap="flat" cmpd="sng" w="20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4125" lIns="64125" spcFirstLastPara="1" rIns="64125" wrap="square" tIns="641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81"/>
            </a:p>
          </p:txBody>
        </p:sp>
        <p:sp>
          <p:nvSpPr>
            <p:cNvPr id="360" name="Google Shape;360;p38"/>
            <p:cNvSpPr/>
            <p:nvPr/>
          </p:nvSpPr>
          <p:spPr>
            <a:xfrm>
              <a:off x="3957285" y="2741775"/>
              <a:ext cx="696301" cy="336125"/>
            </a:xfrm>
            <a:prstGeom prst="flowChartInputOutput">
              <a:avLst/>
            </a:prstGeom>
            <a:solidFill>
              <a:schemeClr val="lt1"/>
            </a:solidFill>
            <a:ln cap="flat" cmpd="sng" w="20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4125" lIns="64125" spcFirstLastPara="1" rIns="64125" wrap="square" tIns="641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81"/>
            </a:p>
          </p:txBody>
        </p:sp>
        <p:sp>
          <p:nvSpPr>
            <p:cNvPr id="361" name="Google Shape;361;p38"/>
            <p:cNvSpPr/>
            <p:nvPr/>
          </p:nvSpPr>
          <p:spPr>
            <a:xfrm>
              <a:off x="4504189" y="2741775"/>
              <a:ext cx="696301" cy="336125"/>
            </a:xfrm>
            <a:prstGeom prst="flowChartInputOutput">
              <a:avLst/>
            </a:prstGeom>
            <a:solidFill>
              <a:schemeClr val="lt1"/>
            </a:solidFill>
            <a:ln cap="flat" cmpd="sng" w="20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4125" lIns="64125" spcFirstLastPara="1" rIns="64125" wrap="square" tIns="641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81"/>
            </a:p>
          </p:txBody>
        </p:sp>
        <p:sp>
          <p:nvSpPr>
            <p:cNvPr id="362" name="Google Shape;362;p38"/>
            <p:cNvSpPr/>
            <p:nvPr/>
          </p:nvSpPr>
          <p:spPr>
            <a:xfrm>
              <a:off x="5048080" y="2741775"/>
              <a:ext cx="696301" cy="336125"/>
            </a:xfrm>
            <a:prstGeom prst="flowChartInputOutput">
              <a:avLst/>
            </a:prstGeom>
            <a:solidFill>
              <a:schemeClr val="lt1"/>
            </a:solidFill>
            <a:ln cap="flat" cmpd="sng" w="20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4125" lIns="64125" spcFirstLastPara="1" rIns="64125" wrap="square" tIns="641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81"/>
            </a:p>
          </p:txBody>
        </p:sp>
        <p:sp>
          <p:nvSpPr>
            <p:cNvPr id="363" name="Google Shape;363;p38"/>
            <p:cNvSpPr/>
            <p:nvPr/>
          </p:nvSpPr>
          <p:spPr>
            <a:xfrm>
              <a:off x="5594983" y="2741775"/>
              <a:ext cx="696301" cy="336125"/>
            </a:xfrm>
            <a:prstGeom prst="flowChartInputOutput">
              <a:avLst/>
            </a:prstGeom>
            <a:solidFill>
              <a:schemeClr val="lt1"/>
            </a:solidFill>
            <a:ln cap="flat" cmpd="sng" w="20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4125" lIns="64125" spcFirstLastPara="1" rIns="64125" wrap="square" tIns="641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81"/>
            </a:p>
          </p:txBody>
        </p:sp>
        <p:sp>
          <p:nvSpPr>
            <p:cNvPr id="364" name="Google Shape;364;p38"/>
            <p:cNvSpPr/>
            <p:nvPr/>
          </p:nvSpPr>
          <p:spPr>
            <a:xfrm>
              <a:off x="6138874" y="2741775"/>
              <a:ext cx="696301" cy="336125"/>
            </a:xfrm>
            <a:prstGeom prst="flowChartInputOutput">
              <a:avLst/>
            </a:prstGeom>
            <a:solidFill>
              <a:schemeClr val="lt1"/>
            </a:solidFill>
            <a:ln cap="flat" cmpd="sng" w="20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64125" lIns="64125" spcFirstLastPara="1" rIns="64125" wrap="square" tIns="641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81"/>
            </a:p>
          </p:txBody>
        </p:sp>
      </p:grpSp>
      <p:pic>
        <p:nvPicPr>
          <p:cNvPr id="365" name="Google Shape;365;p38" title="escuela.png"/>
          <p:cNvPicPr preferRelativeResize="0"/>
          <p:nvPr/>
        </p:nvPicPr>
        <p:blipFill rotWithShape="1">
          <a:blip r:embed="rId5">
            <a:alphaModFix/>
          </a:blip>
          <a:srcRect b="13200" l="23768" r="26423" t="8784"/>
          <a:stretch/>
        </p:blipFill>
        <p:spPr>
          <a:xfrm flipH="1">
            <a:off x="3658699" y="1117824"/>
            <a:ext cx="797888" cy="124969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66" name="Google Shape;366;p38"/>
          <p:cNvGraphicFramePr/>
          <p:nvPr/>
        </p:nvGraphicFramePr>
        <p:xfrm>
          <a:off x="1229100" y="31869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376150"/>
                <a:gridCol w="376150"/>
              </a:tblGrid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367" name="Google Shape;367;p38"/>
          <p:cNvGraphicFramePr/>
          <p:nvPr/>
        </p:nvGraphicFramePr>
        <p:xfrm>
          <a:off x="1229100" y="4098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376150"/>
                <a:gridCol w="376150"/>
              </a:tblGrid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</a:t>
                      </a: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368" name="Google Shape;368;p38"/>
          <p:cNvGraphicFramePr/>
          <p:nvPr/>
        </p:nvGraphicFramePr>
        <p:xfrm>
          <a:off x="5731075" y="31869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376150"/>
                <a:gridCol w="376150"/>
              </a:tblGrid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</a:t>
                      </a: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369" name="Google Shape;369;p38"/>
          <p:cNvGraphicFramePr/>
          <p:nvPr/>
        </p:nvGraphicFramePr>
        <p:xfrm>
          <a:off x="5731075" y="4098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376150"/>
                <a:gridCol w="376150"/>
              </a:tblGrid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</a:t>
                      </a: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39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Si con 4 vasos puedo llenar un jarro de 1 litro de capacidad, </a:t>
            </a: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¿cuántos vasos necesito para llenar 3 jarros de 1 litro de capacidad cada uno?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12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13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40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Tomás se compró mina para su portaminas y una goma. Si pagó con $5 000, </a:t>
            </a: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¿cuánto recibe de vuelto?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$1 110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$3 890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$3 990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$4 990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82" name="Google Shape;382;p40"/>
          <p:cNvGrpSpPr/>
          <p:nvPr/>
        </p:nvGrpSpPr>
        <p:grpSpPr>
          <a:xfrm>
            <a:off x="2213043" y="1081719"/>
            <a:ext cx="4849677" cy="1980508"/>
            <a:chOff x="2213043" y="1081719"/>
            <a:chExt cx="4849677" cy="1980508"/>
          </a:xfrm>
        </p:grpSpPr>
        <p:grpSp>
          <p:nvGrpSpPr>
            <p:cNvPr id="383" name="Google Shape;383;p40"/>
            <p:cNvGrpSpPr/>
            <p:nvPr/>
          </p:nvGrpSpPr>
          <p:grpSpPr>
            <a:xfrm>
              <a:off x="2213047" y="2032204"/>
              <a:ext cx="4849674" cy="1030023"/>
              <a:chOff x="1003999" y="1169850"/>
              <a:chExt cx="5585251" cy="1186252"/>
            </a:xfrm>
          </p:grpSpPr>
          <p:sp>
            <p:nvSpPr>
              <p:cNvPr id="384" name="Google Shape;384;p40"/>
              <p:cNvSpPr txBox="1"/>
              <p:nvPr/>
            </p:nvSpPr>
            <p:spPr>
              <a:xfrm>
                <a:off x="1003999" y="1793002"/>
                <a:ext cx="1417200" cy="563100"/>
              </a:xfrm>
              <a:prstGeom prst="rect">
                <a:avLst/>
              </a:prstGeom>
              <a:noFill/>
              <a:ln cap="flat" cmpd="sng" w="1470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70475" lIns="70475" spcFirstLastPara="1" rIns="70475" wrap="square" tIns="7047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464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Mina</a:t>
                </a:r>
                <a:endParaRPr b="1" sz="1464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464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$690</a:t>
                </a:r>
                <a:endParaRPr b="1" sz="1464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5" name="Google Shape;385;p40"/>
              <p:cNvSpPr txBox="1"/>
              <p:nvPr/>
            </p:nvSpPr>
            <p:spPr>
              <a:xfrm>
                <a:off x="3580588" y="1792988"/>
                <a:ext cx="1626300" cy="563100"/>
              </a:xfrm>
              <a:prstGeom prst="rect">
                <a:avLst/>
              </a:prstGeom>
              <a:noFill/>
              <a:ln cap="flat" cmpd="sng" w="1470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70475" lIns="70475" spcFirstLastPara="1" rIns="70475" wrap="square" tIns="7047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464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Goma de borrar</a:t>
                </a:r>
                <a:endParaRPr b="1" sz="1464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464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$420</a:t>
                </a:r>
                <a:endParaRPr b="1" sz="1464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6" name="Google Shape;386;p40"/>
              <p:cNvSpPr/>
              <p:nvPr/>
            </p:nvSpPr>
            <p:spPr>
              <a:xfrm>
                <a:off x="5926250" y="1169850"/>
                <a:ext cx="663000" cy="5631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79375" lIns="79375" spcFirstLastPara="1" rIns="79375" wrap="square" tIns="7937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15"/>
              </a:p>
            </p:txBody>
          </p:sp>
        </p:grpSp>
        <p:pic>
          <p:nvPicPr>
            <p:cNvPr id="387" name="Google Shape;387;p40" title="lapiz-mecanico (1)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695272">
              <a:off x="2408125" y="1276800"/>
              <a:ext cx="1101400" cy="1101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8" name="Google Shape;388;p40" title="goma-de-borrar (1)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699100" y="1443675"/>
              <a:ext cx="1045700" cy="10457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41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Juan, Francisca y su profesora son los encargados de organizar una fiesta en el colegio. Francisca le dice a Juan: "el número de niños invitados es":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- Mayor que 24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- Menor que 39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- La suma de sus dígitos es 4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Adivina, </a:t>
            </a: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¿cuántos niños están invitados? 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Escriba su desarrollo.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42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¿Qué número se debe sumar a 28 para obtener 713?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685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741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715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731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43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0000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imagen representa la cantidad de pizza que quedó luego del almuerzo familiar. </a:t>
            </a:r>
            <a:r>
              <a:rPr b="1"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¿A qué fracción corresponde?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7" name="Google Shape;407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36350" y="1149924"/>
            <a:ext cx="2009200" cy="19081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08" name="Google Shape;408;p43"/>
          <p:cNvGraphicFramePr/>
          <p:nvPr/>
        </p:nvGraphicFramePr>
        <p:xfrm>
          <a:off x="448475" y="20747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376150"/>
                <a:gridCol w="376150"/>
              </a:tblGrid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409" name="Google Shape;409;p43"/>
          <p:cNvGraphicFramePr/>
          <p:nvPr/>
        </p:nvGraphicFramePr>
        <p:xfrm>
          <a:off x="448475" y="2986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376150"/>
                <a:gridCol w="376150"/>
              </a:tblGrid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B)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410" name="Google Shape;410;p43"/>
          <p:cNvGraphicFramePr/>
          <p:nvPr/>
        </p:nvGraphicFramePr>
        <p:xfrm>
          <a:off x="4950450" y="20747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376150"/>
                <a:gridCol w="376150"/>
              </a:tblGrid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C)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411" name="Google Shape;411;p43"/>
          <p:cNvGraphicFramePr/>
          <p:nvPr/>
        </p:nvGraphicFramePr>
        <p:xfrm>
          <a:off x="4950450" y="2986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376150"/>
                <a:gridCol w="376150"/>
              </a:tblGrid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D)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Anita sombreo parte de la figura que se muestra a continuación: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fracción de la figura está sombreada?   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" name="Google Shape;56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92798" y="872100"/>
            <a:ext cx="1844975" cy="18269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7" name="Google Shape;57;p8"/>
          <p:cNvGraphicFramePr/>
          <p:nvPr/>
        </p:nvGraphicFramePr>
        <p:xfrm>
          <a:off x="-304250" y="31444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1012075"/>
                <a:gridCol w="1012075"/>
                <a:gridCol w="2151400"/>
                <a:gridCol w="30132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14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58" name="Google Shape;58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41348" y="3199800"/>
            <a:ext cx="331441" cy="67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95500" y="3199798"/>
            <a:ext cx="271625" cy="67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95500" y="4192213"/>
            <a:ext cx="271625" cy="644171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971250" y="4192225"/>
            <a:ext cx="271625" cy="620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44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0000" spcFirstLastPara="1" rIns="91425" wrap="square" tIns="91425">
            <a:noAutofit/>
          </a:bodyPr>
          <a:lstStyle/>
          <a:p>
            <a:pPr indent="0" lvl="0" marL="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¿Cuánto cuestan los chocolates?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Mil seiscientos.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Mil sesenta y nueve.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Mil noventa.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Mil seiscientos noventa.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8" name="Google Shape;418;p44" title="caja-de-chocolate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68413" y="881125"/>
            <a:ext cx="2010675" cy="2010675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44"/>
          <p:cNvSpPr txBox="1"/>
          <p:nvPr/>
        </p:nvSpPr>
        <p:spPr>
          <a:xfrm>
            <a:off x="6386075" y="2731075"/>
            <a:ext cx="2010600" cy="7389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Caja de chocolates </a:t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$1 690</a:t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45"/>
          <p:cNvSpPr txBox="1"/>
          <p:nvPr/>
        </p:nvSpPr>
        <p:spPr>
          <a:xfrm>
            <a:off x="102100" y="517550"/>
            <a:ext cx="89037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Rafael rompió su alcancía y en ella tenía las siguientes monedas: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¿Cuánto dinero tenía?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660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740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790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840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26" name="Google Shape;426;p45"/>
          <p:cNvGrpSpPr/>
          <p:nvPr/>
        </p:nvGrpSpPr>
        <p:grpSpPr>
          <a:xfrm>
            <a:off x="2678463" y="1000674"/>
            <a:ext cx="3652496" cy="1678982"/>
            <a:chOff x="824247" y="904416"/>
            <a:chExt cx="4027452" cy="1851342"/>
          </a:xfrm>
        </p:grpSpPr>
        <p:pic>
          <p:nvPicPr>
            <p:cNvPr id="427" name="Google Shape;427;p4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847916" y="945797"/>
              <a:ext cx="951305" cy="9244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8" name="Google Shape;428;p4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799226" y="945797"/>
              <a:ext cx="951305" cy="9244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9" name="Google Shape;429;p4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62695" y="1911684"/>
              <a:ext cx="824740" cy="8440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0" name="Google Shape;430;p4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087431" y="1911684"/>
              <a:ext cx="824740" cy="8440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1" name="Google Shape;431;p4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912168" y="1911668"/>
              <a:ext cx="824740" cy="8440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2" name="Google Shape;432;p4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24247" y="945791"/>
              <a:ext cx="931600" cy="924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3" name="Google Shape;433;p4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736905" y="1911679"/>
              <a:ext cx="824740" cy="8440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4" name="Google Shape;434;p45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3900398" y="904416"/>
              <a:ext cx="951300" cy="100725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46"/>
          <p:cNvSpPr txBox="1"/>
          <p:nvPr/>
        </p:nvSpPr>
        <p:spPr>
          <a:xfrm>
            <a:off x="102100" y="517550"/>
            <a:ext cx="89037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número de personas que viven en una villa tiene el 3 en el lugar de las centenas y un 1 en el lugar de las unidades de mil.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alternativa muestra la posible cantidad de habitantes de esa villa?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1 320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1 543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3 130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1 543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9"/>
          <p:cNvSpPr txBox="1"/>
          <p:nvPr/>
        </p:nvSpPr>
        <p:spPr>
          <a:xfrm>
            <a:off x="128400" y="1112100"/>
            <a:ext cx="8887200" cy="29193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es el valor del dígito destacado?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s" sz="2100">
                <a:latin typeface="Calibri"/>
                <a:ea typeface="Calibri"/>
                <a:cs typeface="Calibri"/>
                <a:sym typeface="Calibri"/>
              </a:rPr>
              <a:t>2 </a:t>
            </a:r>
            <a:r>
              <a:rPr b="1" lang="es" sz="2100" u="sng"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b="1" lang="es" sz="2100">
                <a:latin typeface="Calibri"/>
                <a:ea typeface="Calibri"/>
                <a:cs typeface="Calibri"/>
                <a:sym typeface="Calibri"/>
              </a:rPr>
              <a:t>71</a:t>
            </a:r>
            <a:endParaRPr b="1" sz="21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7840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6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7840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60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7840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600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7840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6 000</a:t>
            </a:r>
            <a:endParaRPr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0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es el uniforme de Simón?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1.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2.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3.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Ninguno.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10650" y="1009925"/>
            <a:ext cx="4976875" cy="2533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" name="Google Shape;80;p11"/>
          <p:cNvGraphicFramePr/>
          <p:nvPr/>
        </p:nvGraphicFramePr>
        <p:xfrm>
          <a:off x="-283000" y="3027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1012075"/>
                <a:gridCol w="1012075"/>
                <a:gridCol w="2151400"/>
                <a:gridCol w="30132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14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81" name="Google Shape;81;p11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Lucía está pintando dos paredes idénticas. Los modelos están sombreados para representar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 fracción de cada pared que está pintada de color gris.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comparación acerca de estas fracciones es verdadera?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82" name="Google Shape;82;p11"/>
          <p:cNvGraphicFramePr/>
          <p:nvPr/>
        </p:nvGraphicFramePr>
        <p:xfrm>
          <a:off x="2450950" y="14264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760825"/>
                <a:gridCol w="760825"/>
              </a:tblGrid>
              <a:tr h="3359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DAFA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359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DAFAF"/>
                    </a:solidFill>
                  </a:tcPr>
                </a:tc>
              </a:tr>
              <a:tr h="3359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DAFA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83" name="Google Shape;83;p11"/>
          <p:cNvGraphicFramePr/>
          <p:nvPr/>
        </p:nvGraphicFramePr>
        <p:xfrm>
          <a:off x="4420575" y="14264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760825"/>
                <a:gridCol w="760825"/>
              </a:tblGrid>
              <a:tr h="3359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DAFAF"/>
                    </a:solidFill>
                  </a:tcPr>
                </a:tc>
              </a:tr>
              <a:tr h="3359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359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id="84" name="Google Shape;84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8700" y="3093975"/>
            <a:ext cx="862050" cy="59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8700" y="4107525"/>
            <a:ext cx="978350" cy="59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56525" y="3139750"/>
            <a:ext cx="978350" cy="664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61338" y="4073973"/>
            <a:ext cx="968729" cy="66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2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cantidad de dinero está representada?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$5 700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$7 700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$8 700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54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$9 700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4" name="Google Shape;94;p12"/>
          <p:cNvGrpSpPr/>
          <p:nvPr/>
        </p:nvGrpSpPr>
        <p:grpSpPr>
          <a:xfrm>
            <a:off x="1022325" y="851425"/>
            <a:ext cx="6500349" cy="2617250"/>
            <a:chOff x="1022325" y="851425"/>
            <a:chExt cx="6500349" cy="2617250"/>
          </a:xfrm>
        </p:grpSpPr>
        <p:pic>
          <p:nvPicPr>
            <p:cNvPr id="95" name="Google Shape;95;p1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46925" y="851425"/>
              <a:ext cx="6475749" cy="26172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6" name="Google Shape;96;p12"/>
            <p:cNvSpPr/>
            <p:nvPr/>
          </p:nvSpPr>
          <p:spPr>
            <a:xfrm>
              <a:off x="1022325" y="2607875"/>
              <a:ext cx="850200" cy="839700"/>
            </a:xfrm>
            <a:prstGeom prst="rect">
              <a:avLst/>
            </a:pr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3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Lee las pistas que entrega Susana.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¿Cuántos invitados tiene Susana a su fiesta de cumpleaños?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3" name="Google Shape;103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73325" y="701375"/>
            <a:ext cx="1914025" cy="2544126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3"/>
          <p:cNvSpPr/>
          <p:nvPr/>
        </p:nvSpPr>
        <p:spPr>
          <a:xfrm>
            <a:off x="5227300" y="631250"/>
            <a:ext cx="3411300" cy="1179600"/>
          </a:xfrm>
          <a:prstGeom prst="wedgeRoundRectCallout">
            <a:avLst>
              <a:gd fmla="val -61842" name="adj1"/>
              <a:gd fmla="val 6847" name="adj2"/>
              <a:gd fmla="val 0" name="adj3"/>
            </a:avLst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Char char="●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Mayor que 22.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Char char="●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Menor que 29.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Char char="●"/>
            </a:pPr>
            <a:r>
              <a:rPr lang="es" sz="1800">
                <a:latin typeface="Calibri"/>
                <a:ea typeface="Calibri"/>
                <a:cs typeface="Calibri"/>
                <a:sym typeface="Calibri"/>
              </a:rPr>
              <a:t>La suma de sus dígitos es 3.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05" name="Google Shape;105;p13"/>
          <p:cNvGraphicFramePr/>
          <p:nvPr/>
        </p:nvGraphicFramePr>
        <p:xfrm>
          <a:off x="421150" y="3679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{E5CD26DE-8C11-427C-92B9-D6A838E02B71}</a:tableStyleId>
              </a:tblPr>
              <a:tblGrid>
                <a:gridCol w="82174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