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Open Sans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C606608-B222-459B-94DF-828850AA59CA}">
  <a:tblStyle styleId="{6C606608-B222-459B-94DF-828850AA59C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OpenSans-bold.fntdata"/><Relationship Id="rId27" Type="http://schemas.openxmlformats.org/officeDocument/2006/relationships/font" Target="fonts/OpenSans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OpenSans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schemas.openxmlformats.org/officeDocument/2006/relationships/font" Target="fonts/OpenSans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378f555dba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378f555dba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8cb04ebe34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8cb04ebe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38cb04ebe34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8cb04ebe34_0_1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8cb04ebe3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38cb04ebe34_0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8cb04ebe34_0_3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8cb04ebe3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8cb04ebe34_0_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8cb04ebe34_0_4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8cb04ebe34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38cb04ebe34_0_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8ccb9e9882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8ccb9e98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38ccb9e9882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8ccb9e9882_0_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8ccb9e988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8ccb9e9882_0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8ccb9e9882_0_1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8ccb9e988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38ccb9e9882_0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8ccb9e9882_0_2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8ccb9e988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38ccb9e9882_0_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8ccb9e9882_0_3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8ccb9e9882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38ccb9e9882_0_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8ccb9e9882_0_5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8ccb9e9882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38ccb9e9882_0_5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7a5cb17bcf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" name="Google Shape;31;g37a5cb17bcf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8ce9643846_0_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8ce964384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38ce9643846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7a5cb17bcf_0_165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37a5cb17bcf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g37a5cb17bcf_0_16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7a5cb17bcf_0_17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37a5cb17bcf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g37a5cb17bcf_0_17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7a5cb17bcf_0_17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Google Shape;50;g37a5cb17bcf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g37a5cb17bcf_0_17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a83832a1f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a83832a1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g37a83832a1f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7d35dac36f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7d35dac3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g37d35dac36f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7d35dac36f_0_1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7d35dac36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g37d35dac36f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7d35dac36f_0_7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7d35dac36f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37d35dac36f_0_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">
  <p:cSld name="OBJECT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104552" y="4840039"/>
            <a:ext cx="1197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51525" y="445975"/>
            <a:ext cx="9092400" cy="4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288000" spcFirstLastPara="1" rIns="288000" wrap="square" tIns="900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con Bajada">
  <p:cSld name="TITLE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8625" y="1079175"/>
            <a:ext cx="3333300" cy="81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458625" y="2064850"/>
            <a:ext cx="3333300" cy="22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0" y="77300"/>
            <a:ext cx="1744399" cy="64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 1">
  <p:cSld name="CUSTOM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1092125" y="1948375"/>
            <a:ext cx="6798600" cy="117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5"/>
          <p:cNvPicPr preferRelativeResize="0"/>
          <p:nvPr/>
        </p:nvPicPr>
        <p:blipFill rotWithShape="1">
          <a:blip r:embed="rId3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/>
          <p:nvPr>
            <p:ph type="title"/>
          </p:nvPr>
        </p:nvSpPr>
        <p:spPr>
          <a:xfrm>
            <a:off x="387100" y="1857300"/>
            <a:ext cx="32292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PREGUNTAS 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SIMCE 3° BÁSICO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102100" y="507225"/>
            <a:ext cx="89175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siguientes bolitas se meten dentro de una bolsa y no se ven sus colores. Si se saca una bolita sin mirar.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bolita tiene menos probabilidad de salir?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blanca.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negra.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gris.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Todas las bolitas tienen la misma probabilidad de salir.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6" name="Google Shape;96;p14"/>
          <p:cNvGrpSpPr/>
          <p:nvPr/>
        </p:nvGrpSpPr>
        <p:grpSpPr>
          <a:xfrm>
            <a:off x="2222100" y="1287500"/>
            <a:ext cx="4699800" cy="492000"/>
            <a:chOff x="953850" y="1148475"/>
            <a:chExt cx="4699800" cy="492000"/>
          </a:xfrm>
        </p:grpSpPr>
        <p:sp>
          <p:nvSpPr>
            <p:cNvPr id="97" name="Google Shape;97;p14"/>
            <p:cNvSpPr/>
            <p:nvPr/>
          </p:nvSpPr>
          <p:spPr>
            <a:xfrm>
              <a:off x="953850" y="1148475"/>
              <a:ext cx="513300" cy="492000"/>
            </a:xfrm>
            <a:prstGeom prst="flowChartConnector">
              <a:avLst/>
            </a:prstGeom>
            <a:solidFill>
              <a:schemeClr val="lt1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1651600" y="1148475"/>
              <a:ext cx="513300" cy="492000"/>
            </a:xfrm>
            <a:prstGeom prst="flowChartConnector">
              <a:avLst/>
            </a:prstGeom>
            <a:solidFill>
              <a:srgbClr val="9E9E9E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2349350" y="1148475"/>
              <a:ext cx="513300" cy="492000"/>
            </a:xfrm>
            <a:prstGeom prst="flowChartConnector">
              <a:avLst/>
            </a:prstGeom>
            <a:solidFill>
              <a:schemeClr val="lt1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3047100" y="1148475"/>
              <a:ext cx="513300" cy="492000"/>
            </a:xfrm>
            <a:prstGeom prst="flowChartConnector">
              <a:avLst/>
            </a:prstGeom>
            <a:solidFill>
              <a:schemeClr val="dk1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3744850" y="1148475"/>
              <a:ext cx="513300" cy="492000"/>
            </a:xfrm>
            <a:prstGeom prst="flowChartConnector">
              <a:avLst/>
            </a:prstGeom>
            <a:solidFill>
              <a:srgbClr val="9E9E9E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4442600" y="1148475"/>
              <a:ext cx="513300" cy="492000"/>
            </a:xfrm>
            <a:prstGeom prst="flowChartConnector">
              <a:avLst/>
            </a:prstGeom>
            <a:solidFill>
              <a:srgbClr val="9E9E9E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5140350" y="1148475"/>
              <a:ext cx="513300" cy="492000"/>
            </a:xfrm>
            <a:prstGeom prst="flowChartConnector">
              <a:avLst/>
            </a:prstGeom>
            <a:solidFill>
              <a:srgbClr val="9E9E9E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 continuación se muestra la cantidad de deportistas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chilenos que participaron en algunos deportes de los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Juegos Olímpicos de Londres 2012.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225" y="1379400"/>
            <a:ext cx="3944500" cy="353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/>
          <p:nvPr/>
        </p:nvSpPr>
        <p:spPr>
          <a:xfrm>
            <a:off x="4993600" y="507225"/>
            <a:ext cx="4001700" cy="44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Según el gráfico anterior.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¿Cuántos deportistas chilenos participaron, en total, en los Juegos Olímpicos de Londres 2012?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8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9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16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siguiente gráfico corresponde a las preferencias de actividades de un 4° básico.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Google Shape;11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4501" y="929675"/>
            <a:ext cx="6340601" cy="2585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9" name="Google Shape;119;p16"/>
          <p:cNvGraphicFramePr/>
          <p:nvPr/>
        </p:nvGraphicFramePr>
        <p:xfrm>
          <a:off x="293600" y="3568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3893800"/>
                <a:gridCol w="4956600"/>
              </a:tblGrid>
              <a:tr h="381000">
                <a:tc>
                  <a:txBody>
                    <a:bodyPr/>
                    <a:lstStyle/>
                    <a:p>
                      <a:pPr indent="-191599" lvl="0" marL="269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600"/>
                        <a:buFont typeface="Calibri"/>
                        <a:buAutoNum type="alphaUcParenR"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Más niños duermen que juegan.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 Menos niños repasan las materias que hacen las tareas.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  Menos niños hacen las tareas que ven televisión.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 Las actividades del colegio tienen mayores preferencias.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Observa las bolitas que están al interior de las bolsas 1, 2, 3 y 4: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debes sacar 2 bolitas de distinto color de la misma bolsa.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¿Con cuál de las bolsas hay más posibilidades de ganar?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Bolsa 1.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Bolsa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Bolsa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Bolsa 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450" y="992500"/>
            <a:ext cx="5833949" cy="182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una máquina de dulces hay 4 dulces rosados, 5 azules, 3 amarillos y 1 verde. Cada vez que alguien pone una moneda y da vuelta la perilla, sale un dulce. Si Alejandra quiere poner una moneda y sacar un dulce,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color es menos probable que salga?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Amarillo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Rosado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Azul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Verde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Laura leyó un libro de 165 páginas entre el lunes y el viernes. La tabla muestra las páginas que leyó cada día: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qué día leyó la página 114?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Martes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Jueves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Viernes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9" name="Google Shape;139;p19"/>
          <p:cNvGraphicFramePr/>
          <p:nvPr/>
        </p:nvGraphicFramePr>
        <p:xfrm>
          <a:off x="5550650" y="1291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1111900"/>
                <a:gridCol w="14434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Días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Páginas leídas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Lunes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1 - 30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Martes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31 - 65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Miércoles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66 - 98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Jueves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99 - 128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Viernes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129 - 165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siguiente gráfico muestra la cantidad de latas de bebidas recolectadas por los alumnos en cada uno de los cursos del segundo ciclo.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diferencia de latas recolectadas entre el 6º y el 7º?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20 latas.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25 latas.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 latas.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50 latas.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6000" y="1875600"/>
            <a:ext cx="4297976" cy="2897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 txBox="1"/>
          <p:nvPr/>
        </p:nvSpPr>
        <p:spPr>
          <a:xfrm>
            <a:off x="4981788" y="1576175"/>
            <a:ext cx="290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Latas recolectadas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0"/>
          <p:cNvSpPr txBox="1"/>
          <p:nvPr/>
        </p:nvSpPr>
        <p:spPr>
          <a:xfrm rot="-5400000">
            <a:off x="2803025" y="3093713"/>
            <a:ext cx="290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Cantidad de latas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4888225" y="4594400"/>
            <a:ext cx="290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Cursos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1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gráfico de barras muestra el número de frutas que compró la señora Ana.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sabemos que Ana compró 10 manzanas.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plátanos compró?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21"/>
          <p:cNvGrpSpPr/>
          <p:nvPr/>
        </p:nvGrpSpPr>
        <p:grpSpPr>
          <a:xfrm>
            <a:off x="4025375" y="1205775"/>
            <a:ext cx="4435222" cy="3572300"/>
            <a:chOff x="4025375" y="1483800"/>
            <a:chExt cx="4435222" cy="3572300"/>
          </a:xfrm>
        </p:grpSpPr>
        <p:sp>
          <p:nvSpPr>
            <p:cNvPr id="157" name="Google Shape;157;p21"/>
            <p:cNvSpPr txBox="1"/>
            <p:nvPr/>
          </p:nvSpPr>
          <p:spPr>
            <a:xfrm>
              <a:off x="4960388" y="1483800"/>
              <a:ext cx="2906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Frutas compradas</a:t>
              </a:r>
              <a:endParaRPr b="1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21"/>
            <p:cNvSpPr txBox="1"/>
            <p:nvPr/>
          </p:nvSpPr>
          <p:spPr>
            <a:xfrm>
              <a:off x="4888225" y="4594400"/>
              <a:ext cx="29064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Frutas</a:t>
              </a:r>
              <a:endParaRPr b="1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9" name="Google Shape;159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366622" y="1869988"/>
              <a:ext cx="4093975" cy="2724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0" name="Google Shape;160;p21"/>
            <p:cNvSpPr txBox="1"/>
            <p:nvPr/>
          </p:nvSpPr>
          <p:spPr>
            <a:xfrm rot="-5400000">
              <a:off x="3166475" y="2730175"/>
              <a:ext cx="2335500" cy="617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Cantidad de frutas</a:t>
              </a:r>
              <a:endParaRPr b="1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22"/>
          <p:cNvGrpSpPr/>
          <p:nvPr/>
        </p:nvGrpSpPr>
        <p:grpSpPr>
          <a:xfrm>
            <a:off x="2198100" y="1250450"/>
            <a:ext cx="1138675" cy="1278200"/>
            <a:chOff x="2198100" y="1560550"/>
            <a:chExt cx="1138675" cy="1278200"/>
          </a:xfrm>
        </p:grpSpPr>
        <p:pic>
          <p:nvPicPr>
            <p:cNvPr id="167" name="Google Shape;167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279545" y="1560550"/>
              <a:ext cx="1057227" cy="3298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8" name="Google Shape;168;p22"/>
            <p:cNvPicPr preferRelativeResize="0"/>
            <p:nvPr/>
          </p:nvPicPr>
          <p:blipFill rotWithShape="1">
            <a:blip r:embed="rId4">
              <a:alphaModFix/>
            </a:blip>
            <a:srcRect b="71648" l="0" r="0" t="0"/>
            <a:stretch/>
          </p:blipFill>
          <p:spPr>
            <a:xfrm>
              <a:off x="2279551" y="1890356"/>
              <a:ext cx="1057224" cy="3042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22"/>
            <p:cNvPicPr preferRelativeResize="0"/>
            <p:nvPr/>
          </p:nvPicPr>
          <p:blipFill rotWithShape="1">
            <a:blip r:embed="rId4">
              <a:alphaModFix/>
            </a:blip>
            <a:srcRect b="39294" l="0" r="0" t="32354"/>
            <a:stretch/>
          </p:blipFill>
          <p:spPr>
            <a:xfrm>
              <a:off x="2279551" y="2220162"/>
              <a:ext cx="1057224" cy="3042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22"/>
            <p:cNvPicPr preferRelativeResize="0"/>
            <p:nvPr/>
          </p:nvPicPr>
          <p:blipFill rotWithShape="1">
            <a:blip r:embed="rId4">
              <a:alphaModFix/>
            </a:blip>
            <a:srcRect b="6903" l="-8600" r="8599" t="71648"/>
            <a:stretch/>
          </p:blipFill>
          <p:spPr>
            <a:xfrm>
              <a:off x="2198100" y="2608618"/>
              <a:ext cx="1057224" cy="230132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71" name="Google Shape;171;p22"/>
          <p:cNvGraphicFramePr/>
          <p:nvPr/>
        </p:nvGraphicFramePr>
        <p:xfrm>
          <a:off x="324600" y="930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1705400"/>
                <a:gridCol w="1705400"/>
              </a:tblGrid>
              <a:tr h="319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Asignatura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de estudiantes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550">
                <a:tc>
                  <a:txBody>
                    <a:bodyPr/>
                    <a:lstStyle/>
                    <a:p>
                      <a:pPr indent="0" lvl="0" marL="107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Lenguaje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550">
                <a:tc>
                  <a:txBody>
                    <a:bodyPr/>
                    <a:lstStyle/>
                    <a:p>
                      <a:pPr indent="0" lvl="0" marL="107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Matemática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550">
                <a:tc>
                  <a:txBody>
                    <a:bodyPr/>
                    <a:lstStyle/>
                    <a:p>
                      <a:pPr indent="0" lvl="0" marL="107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Ciencias Sociales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550">
                <a:tc>
                  <a:txBody>
                    <a:bodyPr/>
                    <a:lstStyle/>
                    <a:p>
                      <a:pPr indent="0" lvl="0" marL="107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Ciencias Naturales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2" name="Google Shape;172;p22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Tomás lleva el registro de las tareas de sus estudiantes.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346" y="2587100"/>
            <a:ext cx="4047830" cy="24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2"/>
          <p:cNvSpPr txBox="1"/>
          <p:nvPr/>
        </p:nvSpPr>
        <p:spPr>
          <a:xfrm>
            <a:off x="870175" y="4786725"/>
            <a:ext cx="2466600" cy="20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4993600" y="507225"/>
            <a:ext cx="4001700" cy="44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¿A qué asignatura corresponde la letra A?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6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Lenguaje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Matemática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Ciencias Sociales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Ciencias Naturales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¿En qué asignaturas se realizan menos tareas?</a:t>
            </a:r>
            <a:endParaRPr b="1"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AutoNum type="alphaUcParenR"/>
            </a:pPr>
            <a:r>
              <a:rPr lang="e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Matemática y Ciencias Naturales. 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AutoNum type="alphaUcParenR"/>
            </a:pPr>
            <a:r>
              <a:rPr lang="e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Matemática y Ciencias Sociales. 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AutoNum type="alphaUcParenR"/>
            </a:pPr>
            <a:r>
              <a:rPr lang="e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Ciencias Sociales y Ciencias Naturales.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AutoNum type="alphaUcParenR"/>
            </a:pPr>
            <a:r>
              <a:rPr lang="e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Lenguaje y Ciencias Naturales.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3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el grupo de 4 niños y 3 niñas,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probabilidad de elegir una niña?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Imposible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Poco probable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Igualmente probable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Posible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4294967295" type="title"/>
          </p:nvPr>
        </p:nvSpPr>
        <p:spPr>
          <a:xfrm>
            <a:off x="1903950" y="2207075"/>
            <a:ext cx="53361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DATOS Y PROBABILIDADES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6" title="grafico-de-barra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6050" y="2942950"/>
            <a:ext cx="745825" cy="74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/>
          <p:nvPr/>
        </p:nvSpPr>
        <p:spPr>
          <a:xfrm>
            <a:off x="102100" y="507225"/>
            <a:ext cx="8893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Pamela tiene 18 medallas de oro, 12 medallas de plata y 9 medallas de bronce en una caja.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Ella va a sacar una de estas medallas al azar.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oración sobre lo que sacará Pamela es verdadera?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76465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 seguro que Pamela saque una medalla de oro.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 menos probable que Pamela saque una medalla de bronce que una de plata.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 más probable que Pamela saque una medalla de plata que una de oro.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76465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 imposible que Pamela saque una medalla de bronce.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Andrés tiene una bolsa con 12 pelotitas de colores de las cuales 2 son rojas, 4 son amarillas, 3 son azules y 3 son verdes.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Andrés mete la mano a la bolsa sin mirar.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color de pelotitas tiene más probabilidad de salir?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A) Las rojas.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B) Las amarillas.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C) Las azules.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D) Las verdes.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1725" y="972600"/>
            <a:ext cx="4068751" cy="23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El gráfico muestra el número de paquetes que Raúl entrega en una empresa.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¿Qué día entregó mayor cantidad de paquetes?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Lunes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Miércoles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Jueves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Viernes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/>
        </p:nvSpPr>
        <p:spPr>
          <a:xfrm>
            <a:off x="102100" y="507225"/>
            <a:ext cx="4795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El siguiente gráfico muestra el número de minutos que Ricardo pasó haciendo su tarea durante cuatro noches.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562" y="1385650"/>
            <a:ext cx="4606275" cy="325657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9"/>
          <p:cNvSpPr txBox="1"/>
          <p:nvPr/>
        </p:nvSpPr>
        <p:spPr>
          <a:xfrm>
            <a:off x="4897300" y="507225"/>
            <a:ext cx="41223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¿Cuántos minutos de tarea hizo Ricardo el día miércoles?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3,5 minutos.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30 minutos.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31 minutos.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35 minutos.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/>
        </p:nvSpPr>
        <p:spPr>
          <a:xfrm>
            <a:off x="102100" y="507225"/>
            <a:ext cx="4017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A continuación se muestran los resultados de una encuesta acerca de cuántos días a la semana comen postres algunas familias.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5963" y="1651050"/>
            <a:ext cx="2369275" cy="324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9075" y="1392475"/>
            <a:ext cx="4972400" cy="318165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0"/>
          <p:cNvSpPr txBox="1"/>
          <p:nvPr/>
        </p:nvSpPr>
        <p:spPr>
          <a:xfrm>
            <a:off x="4119075" y="507225"/>
            <a:ext cx="49005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¿Qué diagrama de puntos representa los datos de la tabla?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/>
        </p:nvSpPr>
        <p:spPr>
          <a:xfrm>
            <a:off x="102100" y="507225"/>
            <a:ext cx="89175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En una tienda hay jugos de distintos sabores. La tabla muestra cuántas botellas hay de cada uno.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4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Si se escoge al azar una botella de jugo.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¿Cuáles son los sabores de jugo que tienen la misma probabilidad de que se escojan?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Frutilla y durazno.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Manzana y piña.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Naranja y piña.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Uva y frutilla.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1" name="Google Shape;71;p11"/>
          <p:cNvGraphicFramePr/>
          <p:nvPr/>
        </p:nvGraphicFramePr>
        <p:xfrm>
          <a:off x="3186975" y="975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1243875"/>
                <a:gridCol w="1322225"/>
              </a:tblGrid>
              <a:tr h="288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Sabor del jugo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de botellas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Uva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Manzana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Frutilla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Durazno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Naranja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Piña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2375" y="1058428"/>
            <a:ext cx="3285275" cy="38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2"/>
          <p:cNvSpPr txBox="1"/>
          <p:nvPr/>
        </p:nvSpPr>
        <p:spPr>
          <a:xfrm>
            <a:off x="102100" y="507225"/>
            <a:ext cx="4795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Observe los kilos de plástico que se reciclaron durante en cinco meses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2"/>
          <p:cNvSpPr txBox="1"/>
          <p:nvPr/>
        </p:nvSpPr>
        <p:spPr>
          <a:xfrm>
            <a:off x="4897300" y="507225"/>
            <a:ext cx="41223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Según el gráfico. ¿Cuántos kg más de plástico se reciclaron en julio que en marzo?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5 kg.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50 kg.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90 kg.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Calibri"/>
              <a:buAutoNum type="alphaUcParenR"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140 kg. </a:t>
            </a: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3"/>
          <p:cNvPicPr preferRelativeResize="0"/>
          <p:nvPr/>
        </p:nvPicPr>
        <p:blipFill rotWithShape="1">
          <a:blip r:embed="rId3">
            <a:alphaModFix/>
          </a:blip>
          <a:srcRect b="-2429" l="0" r="0" t="2430"/>
          <a:stretch/>
        </p:blipFill>
        <p:spPr>
          <a:xfrm>
            <a:off x="57037" y="1623624"/>
            <a:ext cx="4936575" cy="283925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/>
        </p:nvSpPr>
        <p:spPr>
          <a:xfrm>
            <a:off x="4993600" y="507225"/>
            <a:ext cx="37443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9999" marR="56948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¿Cuántos alumnos más se inscribieron en fútbol que en basquetbol?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Si en total se inscribieron 25 alumnos en los distintos talleres.</a:t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89999" marR="56948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¿Cuántos alumnos se inscribieron en Natación?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102100" y="507225"/>
            <a:ext cx="48915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52916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latin typeface="Calibri"/>
                <a:ea typeface="Calibri"/>
                <a:cs typeface="Calibri"/>
                <a:sym typeface="Calibri"/>
              </a:rPr>
              <a:t>El gráfico muestra los participantes en distintos talleres deportivos. 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8" name="Google Shape;88;p13"/>
          <p:cNvGraphicFramePr/>
          <p:nvPr/>
        </p:nvGraphicFramePr>
        <p:xfrm>
          <a:off x="5472950" y="1379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382850"/>
                <a:gridCol w="624725"/>
                <a:gridCol w="907375"/>
                <a:gridCol w="651175"/>
              </a:tblGrid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89" name="Google Shape;89;p13"/>
          <p:cNvGraphicFramePr/>
          <p:nvPr/>
        </p:nvGraphicFramePr>
        <p:xfrm>
          <a:off x="5472950" y="3965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{6C606608-B222-459B-94DF-828850AA59CA}</a:tableStyleId>
              </a:tblPr>
              <a:tblGrid>
                <a:gridCol w="382850"/>
                <a:gridCol w="624725"/>
                <a:gridCol w="907375"/>
                <a:gridCol w="651175"/>
              </a:tblGrid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