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y="5143500" cx="9144000"/>
  <p:notesSz cx="6858000" cy="9144000"/>
  <p:embeddedFontLst>
    <p:embeddedFont>
      <p:font typeface="Rampart One"/>
      <p:regular r:id="rId42"/>
    </p:embeddedFont>
    <p:embeddedFont>
      <p:font typeface="Open Sans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236409B-84EA-48AE-8F3A-CA8AB5263EC9}">
  <a:tblStyle styleId="{2236409B-84EA-48AE-8F3A-CA8AB5263EC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font" Target="fonts/RampartOne-regular.fntdata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font" Target="fonts/OpenSans-bold.fntdata"/><Relationship Id="rId21" Type="http://schemas.openxmlformats.org/officeDocument/2006/relationships/slide" Target="slides/slide15.xml"/><Relationship Id="rId43" Type="http://schemas.openxmlformats.org/officeDocument/2006/relationships/font" Target="fonts/OpenSans-regular.fntdata"/><Relationship Id="rId24" Type="http://schemas.openxmlformats.org/officeDocument/2006/relationships/slide" Target="slides/slide18.xml"/><Relationship Id="rId46" Type="http://schemas.openxmlformats.org/officeDocument/2006/relationships/font" Target="fonts/OpenSans-boldItalic.fntdata"/><Relationship Id="rId23" Type="http://schemas.openxmlformats.org/officeDocument/2006/relationships/slide" Target="slides/slide17.xml"/><Relationship Id="rId45" Type="http://schemas.openxmlformats.org/officeDocument/2006/relationships/font" Target="fonts/OpenSa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378f555dba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378f555dba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48d9de40e8_0_4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48d9de40e8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48d9de40e8_0_4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7f321e8743_1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7f321e874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37f321e8743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f321e8743_1_5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7f321e8743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7f321e8743_1_5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7f321e8743_1_10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7f321e8743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37f321e8743_1_10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7f321e8743_1_14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7f321e8743_1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37f321e8743_1_14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7f321e8743_1_17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7f321e8743_1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37f321e8743_1_17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7f321e8743_1_19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7f321e8743_1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g37f321e8743_1_19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8cb436a940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8cb436a94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38cb436a940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8cb436a940_0_9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8cb436a940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38cb436a940_0_9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8cb436a940_0_14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8cb436a940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38cb436a940_0_1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78f555dba7_0_9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" name="Google Shape;31;g378f555dba7_0_9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8cb436a940_0_16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8cb436a940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38cb436a940_0_16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8cb436a940_0_18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8cb436a940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38cb436a940_0_18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8cb436a940_0_20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38cb436a940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38cb436a940_0_2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8237a43457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8237a4345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g38237a43457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8237a43457_0_1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8237a43457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38237a43457_0_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8237a43457_0_3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8237a43457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38237a43457_0_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8237a43457_0_9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8237a43457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38237a43457_0_9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8237a43457_0_10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8237a43457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38237a43457_0_1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8237a43457_0_125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38237a43457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38237a43457_0_1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8237a43457_0_14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38237a43457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38237a43457_0_1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78f555dba7_0_91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378f555dba7_0_9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g378f555dba7_0_9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8237a43457_0_18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38237a43457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38237a43457_0_18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8ce9535b8a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38ce9535b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g38ce9535b8a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8ce9535b8a_0_7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8ce9535b8a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g38ce9535b8a_0_7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8ce9535b8a_0_14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8ce9535b8a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38ce9535b8a_0_1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38ce9535b8a_0_19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38ce9535b8a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g38ce9535b8a_0_19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38ce9535b8a_0_22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38ce9535b8a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g38ce9535b8a_0_2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378f555dba7_0_92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378f555dba7_0_9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g378f555dba7_0_9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78f555dba7_0_937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78f555dba7_0_9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378f555dba7_0_9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855c15a46e_0_1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855c15a46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g3855c15a46e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8d9de40e8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48d9de40e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348d9de40e8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48d9de40e8_0_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48d9de40e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348d9de40e8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48d9de40e8_0_1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48d9de40e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48d9de40e8_0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">
  <p:cSld name="OBJECT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104552" y="4840039"/>
            <a:ext cx="1197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51525" y="445975"/>
            <a:ext cx="9092400" cy="4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288000" spcFirstLastPara="1" rIns="288000" wrap="square" tIns="900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con Bajada">
  <p:cSld name="TITLE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8625" y="1079175"/>
            <a:ext cx="3333300" cy="81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458625" y="2064850"/>
            <a:ext cx="3333300" cy="22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0" y="77300"/>
            <a:ext cx="1744399" cy="64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 1">
  <p:cSld name="CUSTOM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1092125" y="1948375"/>
            <a:ext cx="6798600" cy="117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29.png"/><Relationship Id="rId5" Type="http://schemas.openxmlformats.org/officeDocument/2006/relationships/image" Target="../media/image32.png"/><Relationship Id="rId6" Type="http://schemas.openxmlformats.org/officeDocument/2006/relationships/image" Target="../media/image23.png"/><Relationship Id="rId7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Relationship Id="rId4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image" Target="../media/image27.png"/><Relationship Id="rId5" Type="http://schemas.openxmlformats.org/officeDocument/2006/relationships/image" Target="../media/image22.png"/><Relationship Id="rId6" Type="http://schemas.openxmlformats.org/officeDocument/2006/relationships/image" Target="../media/image3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5.pn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52.png"/><Relationship Id="rId7" Type="http://schemas.openxmlformats.org/officeDocument/2006/relationships/image" Target="../media/image4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png"/><Relationship Id="rId4" Type="http://schemas.openxmlformats.org/officeDocument/2006/relationships/image" Target="../media/image36.png"/><Relationship Id="rId5" Type="http://schemas.openxmlformats.org/officeDocument/2006/relationships/image" Target="../media/image35.png"/><Relationship Id="rId6" Type="http://schemas.openxmlformats.org/officeDocument/2006/relationships/image" Target="../media/image4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0.png"/><Relationship Id="rId4" Type="http://schemas.openxmlformats.org/officeDocument/2006/relationships/image" Target="../media/image62.png"/><Relationship Id="rId5" Type="http://schemas.openxmlformats.org/officeDocument/2006/relationships/image" Target="../media/image42.png"/><Relationship Id="rId6" Type="http://schemas.openxmlformats.org/officeDocument/2006/relationships/image" Target="../media/image3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Relationship Id="rId4" Type="http://schemas.openxmlformats.org/officeDocument/2006/relationships/image" Target="../media/image54.png"/><Relationship Id="rId5" Type="http://schemas.openxmlformats.org/officeDocument/2006/relationships/image" Target="../media/image4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1.png"/><Relationship Id="rId4" Type="http://schemas.openxmlformats.org/officeDocument/2006/relationships/image" Target="../media/image2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8.png"/><Relationship Id="rId4" Type="http://schemas.openxmlformats.org/officeDocument/2006/relationships/image" Target="../media/image57.png"/><Relationship Id="rId5" Type="http://schemas.openxmlformats.org/officeDocument/2006/relationships/image" Target="../media/image50.png"/><Relationship Id="rId6" Type="http://schemas.openxmlformats.org/officeDocument/2006/relationships/image" Target="../media/image59.png"/><Relationship Id="rId7" Type="http://schemas.openxmlformats.org/officeDocument/2006/relationships/image" Target="../media/image5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3.png"/><Relationship Id="rId6" Type="http://schemas.openxmlformats.org/officeDocument/2006/relationships/image" Target="../media/image61.png"/><Relationship Id="rId7" Type="http://schemas.openxmlformats.org/officeDocument/2006/relationships/image" Target="../media/image58.png"/><Relationship Id="rId8" Type="http://schemas.openxmlformats.org/officeDocument/2006/relationships/image" Target="../media/image6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6.png"/><Relationship Id="rId7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5"/>
          <p:cNvPicPr preferRelativeResize="0"/>
          <p:nvPr/>
        </p:nvPicPr>
        <p:blipFill rotWithShape="1">
          <a:blip r:embed="rId3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/>
          <p:nvPr>
            <p:ph type="title"/>
          </p:nvPr>
        </p:nvSpPr>
        <p:spPr>
          <a:xfrm>
            <a:off x="387100" y="1857300"/>
            <a:ext cx="32292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PREGUNTAS 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SIMCE 3° BÁSICO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Observe el martillo: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siguientes imágenes muestra una rotación del martillo?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14" title="martill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3930675" y="729825"/>
            <a:ext cx="1282650" cy="12826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8" name="Google Shape;108;p14"/>
          <p:cNvGraphicFramePr/>
          <p:nvPr/>
        </p:nvGraphicFramePr>
        <p:xfrm>
          <a:off x="337488" y="2916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425625"/>
                <a:gridCol w="497575"/>
                <a:gridCol w="373975"/>
                <a:gridCol w="137897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1448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pic>
        <p:nvPicPr>
          <p:cNvPr id="109" name="Google Shape;109;p14" title="martill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593525" y="3064250"/>
            <a:ext cx="1282650" cy="128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4" title="martill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1500" y="3064250"/>
            <a:ext cx="1282650" cy="128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4" title="martill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165629">
            <a:off x="4891675" y="3064250"/>
            <a:ext cx="1282649" cy="128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4" title="martill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400000">
            <a:off x="7267150" y="3064250"/>
            <a:ext cx="1282650" cy="128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5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Manuel leyó pistas y escogió uno de los siguientes cuerpos.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cuerpo eligió Manuel?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cuerpo n° 1.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cuerpo n°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cuerpo n°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cuerpo n° 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9" name="Google Shape;119;p15"/>
          <p:cNvGraphicFramePr/>
          <p:nvPr/>
        </p:nvGraphicFramePr>
        <p:xfrm>
          <a:off x="2448700" y="1074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806975"/>
                <a:gridCol w="231775"/>
                <a:gridCol w="1218150"/>
                <a:gridCol w="253450"/>
                <a:gridCol w="1213925"/>
                <a:gridCol w="234900"/>
                <a:gridCol w="1243325"/>
              </a:tblGrid>
              <a:tr h="1187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1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Cuerpo 1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Cuerpo 2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Cuerpo 3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Cuerpo 4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20" name="Google Shape;120;p15"/>
          <p:cNvGrpSpPr/>
          <p:nvPr/>
        </p:nvGrpSpPr>
        <p:grpSpPr>
          <a:xfrm>
            <a:off x="2499895" y="1630371"/>
            <a:ext cx="1755775" cy="911527"/>
            <a:chOff x="2376050" y="1298175"/>
            <a:chExt cx="3069000" cy="1593300"/>
          </a:xfrm>
        </p:grpSpPr>
        <p:sp>
          <p:nvSpPr>
            <p:cNvPr id="121" name="Google Shape;121;p15"/>
            <p:cNvSpPr/>
            <p:nvPr/>
          </p:nvSpPr>
          <p:spPr>
            <a:xfrm>
              <a:off x="2974900" y="1298175"/>
              <a:ext cx="2470150" cy="1571925"/>
            </a:xfrm>
            <a:custGeom>
              <a:rect b="b" l="l" r="r" t="t"/>
              <a:pathLst>
                <a:path extrusionOk="0" h="62877" w="98806">
                  <a:moveTo>
                    <a:pt x="23953" y="62877"/>
                  </a:moveTo>
                  <a:lnTo>
                    <a:pt x="98806" y="40207"/>
                  </a:lnTo>
                  <a:lnTo>
                    <a:pt x="74853" y="0"/>
                  </a:lnTo>
                  <a:lnTo>
                    <a:pt x="0" y="21387"/>
                  </a:lnTo>
                  <a:close/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22" name="Google Shape;122;p15"/>
            <p:cNvSpPr/>
            <p:nvPr/>
          </p:nvSpPr>
          <p:spPr>
            <a:xfrm>
              <a:off x="2376050" y="1832850"/>
              <a:ext cx="1208350" cy="1058625"/>
            </a:xfrm>
            <a:custGeom>
              <a:rect b="b" l="l" r="r" t="t"/>
              <a:pathLst>
                <a:path extrusionOk="0" h="42345" w="48334">
                  <a:moveTo>
                    <a:pt x="23526" y="0"/>
                  </a:moveTo>
                  <a:lnTo>
                    <a:pt x="0" y="42345"/>
                  </a:lnTo>
                  <a:lnTo>
                    <a:pt x="48334" y="41918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23" name="Google Shape;123;p15"/>
            <p:cNvSpPr/>
            <p:nvPr/>
          </p:nvSpPr>
          <p:spPr>
            <a:xfrm>
              <a:off x="2397450" y="1319550"/>
              <a:ext cx="2438075" cy="1571925"/>
            </a:xfrm>
            <a:custGeom>
              <a:rect b="b" l="l" r="r" t="t"/>
              <a:pathLst>
                <a:path extrusionOk="0" h="62877" w="97523">
                  <a:moveTo>
                    <a:pt x="0" y="62877"/>
                  </a:moveTo>
                  <a:lnTo>
                    <a:pt x="74426" y="40207"/>
                  </a:lnTo>
                  <a:lnTo>
                    <a:pt x="97523" y="0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  <p:sp>
          <p:nvSpPr>
            <p:cNvPr id="124" name="Google Shape;124;p15"/>
            <p:cNvSpPr/>
            <p:nvPr/>
          </p:nvSpPr>
          <p:spPr>
            <a:xfrm>
              <a:off x="4279475" y="2303350"/>
              <a:ext cx="1165575" cy="32075"/>
            </a:xfrm>
            <a:custGeom>
              <a:rect b="b" l="l" r="r" t="t"/>
              <a:pathLst>
                <a:path extrusionOk="0" h="1283" w="46623">
                  <a:moveTo>
                    <a:pt x="0" y="1283"/>
                  </a:moveTo>
                  <a:lnTo>
                    <a:pt x="46623" y="0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</p:grpSp>
      <p:pic>
        <p:nvPicPr>
          <p:cNvPr id="125" name="Google Shape;125;p15" title="prism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4963" y="1395874"/>
            <a:ext cx="1168000" cy="116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5" title="piramid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7457" y="1292875"/>
            <a:ext cx="1270994" cy="12709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15"/>
          <p:cNvGrpSpPr/>
          <p:nvPr/>
        </p:nvGrpSpPr>
        <p:grpSpPr>
          <a:xfrm>
            <a:off x="7419502" y="1314858"/>
            <a:ext cx="1231702" cy="1227032"/>
            <a:chOff x="5466450" y="1041525"/>
            <a:chExt cx="2823063" cy="2812359"/>
          </a:xfrm>
        </p:grpSpPr>
        <p:sp>
          <p:nvSpPr>
            <p:cNvPr id="128" name="Google Shape;128;p15"/>
            <p:cNvSpPr/>
            <p:nvPr/>
          </p:nvSpPr>
          <p:spPr>
            <a:xfrm>
              <a:off x="5466450" y="1062925"/>
              <a:ext cx="1903400" cy="2780275"/>
            </a:xfrm>
            <a:custGeom>
              <a:rect b="b" l="l" r="r" t="t"/>
              <a:pathLst>
                <a:path extrusionOk="0" h="111211" w="76136">
                  <a:moveTo>
                    <a:pt x="56888" y="0"/>
                  </a:moveTo>
                  <a:lnTo>
                    <a:pt x="0" y="88113"/>
                  </a:lnTo>
                  <a:lnTo>
                    <a:pt x="76136" y="111211"/>
                  </a:lnTo>
                  <a:close/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29" name="Google Shape;129;p15"/>
            <p:cNvSpPr/>
            <p:nvPr/>
          </p:nvSpPr>
          <p:spPr>
            <a:xfrm>
              <a:off x="6899354" y="1052242"/>
              <a:ext cx="1390159" cy="2801643"/>
            </a:xfrm>
            <a:custGeom>
              <a:rect b="b" l="l" r="r" t="t"/>
              <a:pathLst>
                <a:path extrusionOk="0" h="109933" w="55176">
                  <a:moveTo>
                    <a:pt x="0" y="0"/>
                  </a:moveTo>
                  <a:lnTo>
                    <a:pt x="55176" y="79843"/>
                  </a:lnTo>
                  <a:lnTo>
                    <a:pt x="18686" y="109933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30" name="Google Shape;130;p15"/>
            <p:cNvSpPr/>
            <p:nvPr/>
          </p:nvSpPr>
          <p:spPr>
            <a:xfrm>
              <a:off x="5509200" y="1041525"/>
              <a:ext cx="1390150" cy="2224225"/>
            </a:xfrm>
            <a:custGeom>
              <a:rect b="b" l="l" r="r" t="t"/>
              <a:pathLst>
                <a:path extrusionOk="0" h="88969" w="55606">
                  <a:moveTo>
                    <a:pt x="0" y="88969"/>
                  </a:moveTo>
                  <a:lnTo>
                    <a:pt x="36786" y="57317"/>
                  </a:lnTo>
                  <a:lnTo>
                    <a:pt x="55606" y="0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  <p:sp>
          <p:nvSpPr>
            <p:cNvPr id="131" name="Google Shape;131;p15"/>
            <p:cNvSpPr/>
            <p:nvPr/>
          </p:nvSpPr>
          <p:spPr>
            <a:xfrm>
              <a:off x="6428850" y="2495825"/>
              <a:ext cx="1849950" cy="566750"/>
            </a:xfrm>
            <a:custGeom>
              <a:rect b="b" l="l" r="r" t="t"/>
              <a:pathLst>
                <a:path extrusionOk="0" h="22670" w="73998">
                  <a:moveTo>
                    <a:pt x="0" y="0"/>
                  </a:moveTo>
                  <a:lnTo>
                    <a:pt x="73998" y="22670"/>
                  </a:lnTo>
                </a:path>
              </a:pathLst>
            </a:custGeom>
            <a:noFill/>
            <a:ln cap="flat" cmpd="sng" w="307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</p:grpSp>
      <p:sp>
        <p:nvSpPr>
          <p:cNvPr id="132" name="Google Shape;132;p15"/>
          <p:cNvSpPr/>
          <p:nvPr/>
        </p:nvSpPr>
        <p:spPr>
          <a:xfrm>
            <a:off x="320800" y="1070875"/>
            <a:ext cx="2066100" cy="1818000"/>
          </a:xfrm>
          <a:prstGeom prst="frame">
            <a:avLst>
              <a:gd fmla="val 5294" name="adj1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Pistas: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187325" lvl="0" marL="17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Algunas caras son triángulos.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87325" lvl="0" marL="17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Tiene 6 vértices.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87325" lvl="0" marL="17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Tiene 9 aristas.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6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 esta red de prisma de base triangular le falta una cara.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estas figuras es esa cara?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9" name="Google Shape;139;p16"/>
          <p:cNvGrpSpPr/>
          <p:nvPr/>
        </p:nvGrpSpPr>
        <p:grpSpPr>
          <a:xfrm>
            <a:off x="5979689" y="692886"/>
            <a:ext cx="2736789" cy="2893599"/>
            <a:chOff x="975225" y="992311"/>
            <a:chExt cx="3060601" cy="3235964"/>
          </a:xfrm>
        </p:grpSpPr>
        <p:sp>
          <p:nvSpPr>
            <p:cNvPr id="140" name="Google Shape;140;p16"/>
            <p:cNvSpPr/>
            <p:nvPr/>
          </p:nvSpPr>
          <p:spPr>
            <a:xfrm>
              <a:off x="975225" y="2592075"/>
              <a:ext cx="844800" cy="1636200"/>
            </a:xfrm>
            <a:prstGeom prst="rect">
              <a:avLst/>
            </a:prstGeom>
            <a:solidFill>
              <a:schemeClr val="lt1"/>
            </a:solidFill>
            <a:ln cap="flat" cmpd="sng" w="255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1750" lIns="81750" spcFirstLastPara="1" rIns="81750" wrap="square" tIns="817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51"/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1820025" y="2592075"/>
              <a:ext cx="844800" cy="1636200"/>
            </a:xfrm>
            <a:prstGeom prst="rect">
              <a:avLst/>
            </a:prstGeom>
            <a:solidFill>
              <a:schemeClr val="lt1"/>
            </a:solidFill>
            <a:ln cap="flat" cmpd="sng" w="255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1750" lIns="81750" spcFirstLastPara="1" rIns="81750" wrap="square" tIns="817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51"/>
            </a:p>
          </p:txBody>
        </p:sp>
        <p:sp>
          <p:nvSpPr>
            <p:cNvPr id="142" name="Google Shape;142;p16"/>
            <p:cNvSpPr/>
            <p:nvPr/>
          </p:nvSpPr>
          <p:spPr>
            <a:xfrm rot="3419898">
              <a:off x="2696864" y="973947"/>
              <a:ext cx="844925" cy="1636927"/>
            </a:xfrm>
            <a:prstGeom prst="rect">
              <a:avLst/>
            </a:prstGeom>
            <a:solidFill>
              <a:schemeClr val="lt1"/>
            </a:solidFill>
            <a:ln cap="flat" cmpd="sng" w="255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1750" lIns="81750" spcFirstLastPara="1" rIns="81750" wrap="square" tIns="817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51"/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1819875" y="1886300"/>
              <a:ext cx="844800" cy="706200"/>
            </a:xfrm>
            <a:prstGeom prst="triangle">
              <a:avLst>
                <a:gd fmla="val 45585" name="adj"/>
              </a:avLst>
            </a:prstGeom>
            <a:solidFill>
              <a:schemeClr val="lt1"/>
            </a:solidFill>
            <a:ln cap="flat" cmpd="sng" w="255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1750" lIns="81750" spcFirstLastPara="1" rIns="81750" wrap="square" tIns="817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51"/>
            </a:p>
          </p:txBody>
        </p:sp>
      </p:grpSp>
      <p:graphicFrame>
        <p:nvGraphicFramePr>
          <p:cNvPr id="144" name="Google Shape;144;p16"/>
          <p:cNvGraphicFramePr/>
          <p:nvPr/>
        </p:nvGraphicFramePr>
        <p:xfrm>
          <a:off x="332300" y="1553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82850"/>
                <a:gridCol w="2514650"/>
              </a:tblGrid>
              <a:tr h="6348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656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656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753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 sz="16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45" name="Google Shape;145;p16"/>
          <p:cNvSpPr/>
          <p:nvPr/>
        </p:nvSpPr>
        <p:spPr>
          <a:xfrm>
            <a:off x="781500" y="1567265"/>
            <a:ext cx="755400" cy="631500"/>
          </a:xfrm>
          <a:prstGeom prst="triangle">
            <a:avLst>
              <a:gd fmla="val 45585" name="adj"/>
            </a:avLst>
          </a:prstGeom>
          <a:solidFill>
            <a:schemeClr val="lt1"/>
          </a:solidFill>
          <a:ln cap="flat" cmpd="sng" w="25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750" lIns="81750" spcFirstLastPara="1" rIns="81750" wrap="square" tIns="81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51"/>
          </a:p>
        </p:txBody>
      </p:sp>
      <p:sp>
        <p:nvSpPr>
          <p:cNvPr id="146" name="Google Shape;146;p16"/>
          <p:cNvSpPr/>
          <p:nvPr/>
        </p:nvSpPr>
        <p:spPr>
          <a:xfrm rot="5400000">
            <a:off x="1190700" y="1967724"/>
            <a:ext cx="644700" cy="1463100"/>
          </a:xfrm>
          <a:prstGeom prst="rect">
            <a:avLst/>
          </a:prstGeom>
          <a:solidFill>
            <a:schemeClr val="lt1"/>
          </a:solidFill>
          <a:ln cap="flat" cmpd="sng" w="25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750" lIns="81750" spcFirstLastPara="1" rIns="81750" wrap="square" tIns="81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51"/>
          </a:p>
        </p:txBody>
      </p:sp>
      <p:sp>
        <p:nvSpPr>
          <p:cNvPr id="147" name="Google Shape;147;p16"/>
          <p:cNvSpPr/>
          <p:nvPr/>
        </p:nvSpPr>
        <p:spPr>
          <a:xfrm rot="5400000">
            <a:off x="806375" y="3262375"/>
            <a:ext cx="668100" cy="717600"/>
          </a:xfrm>
          <a:prstGeom prst="rect">
            <a:avLst/>
          </a:prstGeom>
          <a:solidFill>
            <a:schemeClr val="lt1"/>
          </a:solidFill>
          <a:ln cap="flat" cmpd="sng" w="255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750" lIns="81750" spcFirstLastPara="1" rIns="81750" wrap="square" tIns="81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51"/>
          </a:p>
        </p:txBody>
      </p:sp>
      <p:sp>
        <p:nvSpPr>
          <p:cNvPr id="148" name="Google Shape;148;p16"/>
          <p:cNvSpPr/>
          <p:nvPr/>
        </p:nvSpPr>
        <p:spPr>
          <a:xfrm>
            <a:off x="781500" y="4153300"/>
            <a:ext cx="652200" cy="631500"/>
          </a:xfrm>
          <a:prstGeom prst="flowChartConnector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transformación isométrica se está mostrando?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Traslación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Rotación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Reflexión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Ampliación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7"/>
          <p:cNvSpPr/>
          <p:nvPr/>
        </p:nvSpPr>
        <p:spPr>
          <a:xfrm>
            <a:off x="1199800" y="1394425"/>
            <a:ext cx="2470175" cy="1347350"/>
          </a:xfrm>
          <a:custGeom>
            <a:rect b="b" l="l" r="r" t="t"/>
            <a:pathLst>
              <a:path extrusionOk="0" h="53894" w="98807">
                <a:moveTo>
                  <a:pt x="29942" y="0"/>
                </a:moveTo>
                <a:lnTo>
                  <a:pt x="0" y="20103"/>
                </a:lnTo>
                <a:lnTo>
                  <a:pt x="33791" y="53894"/>
                </a:lnTo>
                <a:lnTo>
                  <a:pt x="96668" y="53466"/>
                </a:lnTo>
                <a:lnTo>
                  <a:pt x="83408" y="40634"/>
                </a:lnTo>
                <a:lnTo>
                  <a:pt x="98807" y="4705"/>
                </a:lnTo>
                <a:lnTo>
                  <a:pt x="54750" y="24808"/>
                </a:ln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6" name="Google Shape;156;p17"/>
          <p:cNvSpPr/>
          <p:nvPr/>
        </p:nvSpPr>
        <p:spPr>
          <a:xfrm>
            <a:off x="4442600" y="1394425"/>
            <a:ext cx="2470175" cy="1347350"/>
          </a:xfrm>
          <a:custGeom>
            <a:rect b="b" l="l" r="r" t="t"/>
            <a:pathLst>
              <a:path extrusionOk="0" h="53894" w="98807">
                <a:moveTo>
                  <a:pt x="29942" y="0"/>
                </a:moveTo>
                <a:lnTo>
                  <a:pt x="0" y="20103"/>
                </a:lnTo>
                <a:lnTo>
                  <a:pt x="33791" y="53894"/>
                </a:lnTo>
                <a:lnTo>
                  <a:pt x="96668" y="53466"/>
                </a:lnTo>
                <a:lnTo>
                  <a:pt x="83408" y="40634"/>
                </a:lnTo>
                <a:lnTo>
                  <a:pt x="98807" y="4705"/>
                </a:lnTo>
                <a:lnTo>
                  <a:pt x="54750" y="24808"/>
                </a:ln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8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transformación isométrica se está mostrando?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coordenadas de la nube son (1,4).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coordenadas de la luna son (1,1).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coordenadas de la flor son (2,1).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sol y la flor tienen las mismas coordenadas.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3" name="Google Shape;163;p18"/>
          <p:cNvGraphicFramePr/>
          <p:nvPr/>
        </p:nvGraphicFramePr>
        <p:xfrm>
          <a:off x="2930750" y="1183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789075"/>
                <a:gridCol w="789075"/>
                <a:gridCol w="789075"/>
                <a:gridCol w="789075"/>
                <a:gridCol w="789075"/>
              </a:tblGrid>
              <a:tr h="67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9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9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64" name="Google Shape;164;p18"/>
          <p:cNvGrpSpPr/>
          <p:nvPr/>
        </p:nvGrpSpPr>
        <p:grpSpPr>
          <a:xfrm>
            <a:off x="3488427" y="983579"/>
            <a:ext cx="2969121" cy="1974289"/>
            <a:chOff x="4846775" y="705600"/>
            <a:chExt cx="3124075" cy="2077325"/>
          </a:xfrm>
        </p:grpSpPr>
        <p:pic>
          <p:nvPicPr>
            <p:cNvPr id="165" name="Google Shape;165;p18" title="lun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868175" y="2115150"/>
              <a:ext cx="523400" cy="523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8" title="flo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846775" y="1340575"/>
              <a:ext cx="566200" cy="566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18" title="soleado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608150" y="1279075"/>
              <a:ext cx="724850" cy="724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8" name="Google Shape;168;p18" title="nube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158700" y="1970775"/>
              <a:ext cx="812150" cy="812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18" title="talento.png"/>
            <p:cNvPicPr preferRelativeResize="0"/>
            <p:nvPr/>
          </p:nvPicPr>
          <p:blipFill rotWithShape="1">
            <a:blip r:embed="rId7">
              <a:alphaModFix/>
            </a:blip>
            <a:srcRect b="44539" l="36301" r="0" t="0"/>
            <a:stretch/>
          </p:blipFill>
          <p:spPr>
            <a:xfrm>
              <a:off x="6497725" y="705600"/>
              <a:ext cx="566200" cy="492977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70" name="Google Shape;170;p18"/>
          <p:cNvGraphicFramePr/>
          <p:nvPr/>
        </p:nvGraphicFramePr>
        <p:xfrm>
          <a:off x="2521163" y="1060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66800"/>
              </a:tblGrid>
              <a:tr h="674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52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63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90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71" name="Google Shape;171;p18"/>
          <p:cNvGraphicFramePr/>
          <p:nvPr/>
        </p:nvGraphicFramePr>
        <p:xfrm>
          <a:off x="3552563" y="31577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30225"/>
                <a:gridCol w="1178125"/>
                <a:gridCol w="604400"/>
                <a:gridCol w="964100"/>
                <a:gridCol w="524425"/>
              </a:tblGrid>
              <a:tr h="3257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</a:t>
                      </a: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4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</a:t>
                      </a: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estas figuras tiene solo un eje de simetría?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78" name="Google Shape;178;p19"/>
          <p:cNvGraphicFramePr/>
          <p:nvPr/>
        </p:nvGraphicFramePr>
        <p:xfrm>
          <a:off x="337475" y="17971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540350"/>
                <a:gridCol w="382850"/>
                <a:gridCol w="373975"/>
                <a:gridCol w="147522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869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grpSp>
        <p:nvGrpSpPr>
          <p:cNvPr id="179" name="Google Shape;179;p19"/>
          <p:cNvGrpSpPr/>
          <p:nvPr/>
        </p:nvGrpSpPr>
        <p:grpSpPr>
          <a:xfrm>
            <a:off x="488250" y="1864875"/>
            <a:ext cx="8169693" cy="1785852"/>
            <a:chOff x="461950" y="2419338"/>
            <a:chExt cx="8169693" cy="1785852"/>
          </a:xfrm>
        </p:grpSpPr>
        <p:sp>
          <p:nvSpPr>
            <p:cNvPr id="180" name="Google Shape;180;p19"/>
            <p:cNvSpPr/>
            <p:nvPr/>
          </p:nvSpPr>
          <p:spPr>
            <a:xfrm>
              <a:off x="461950" y="2609124"/>
              <a:ext cx="1414885" cy="1406273"/>
            </a:xfrm>
            <a:custGeom>
              <a:rect b="b" l="l" r="r" t="t"/>
              <a:pathLst>
                <a:path extrusionOk="0" h="69721" w="70148">
                  <a:moveTo>
                    <a:pt x="69721" y="0"/>
                  </a:moveTo>
                  <a:lnTo>
                    <a:pt x="50900" y="0"/>
                  </a:lnTo>
                  <a:lnTo>
                    <a:pt x="0" y="50473"/>
                  </a:lnTo>
                  <a:lnTo>
                    <a:pt x="0" y="69721"/>
                  </a:lnTo>
                  <a:lnTo>
                    <a:pt x="18820" y="69293"/>
                  </a:lnTo>
                  <a:lnTo>
                    <a:pt x="70148" y="18393"/>
                  </a:lnTo>
                  <a:close/>
                </a:path>
              </a:pathLst>
            </a:custGeom>
            <a:solidFill>
              <a:schemeClr val="lt1"/>
            </a:solidFill>
            <a:ln cap="flat" cmpd="sng" w="23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81" name="Google Shape;181;p19"/>
            <p:cNvSpPr/>
            <p:nvPr/>
          </p:nvSpPr>
          <p:spPr>
            <a:xfrm>
              <a:off x="4919755" y="2419338"/>
              <a:ext cx="1414905" cy="1785852"/>
            </a:xfrm>
            <a:custGeom>
              <a:rect b="b" l="l" r="r" t="t"/>
              <a:pathLst>
                <a:path extrusionOk="0" h="88540" w="70149">
                  <a:moveTo>
                    <a:pt x="0" y="88540"/>
                  </a:moveTo>
                  <a:lnTo>
                    <a:pt x="0" y="51328"/>
                  </a:lnTo>
                  <a:lnTo>
                    <a:pt x="50901" y="0"/>
                  </a:lnTo>
                  <a:lnTo>
                    <a:pt x="70149" y="427"/>
                  </a:lnTo>
                  <a:lnTo>
                    <a:pt x="70149" y="20103"/>
                  </a:lnTo>
                  <a:close/>
                </a:path>
              </a:pathLst>
            </a:custGeom>
            <a:solidFill>
              <a:schemeClr val="lt1"/>
            </a:solidFill>
            <a:ln cap="flat" cmpd="sng" w="23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82" name="Google Shape;182;p19"/>
            <p:cNvSpPr/>
            <p:nvPr/>
          </p:nvSpPr>
          <p:spPr>
            <a:xfrm>
              <a:off x="2515075" y="2727905"/>
              <a:ext cx="1423518" cy="1406273"/>
            </a:xfrm>
            <a:custGeom>
              <a:rect b="b" l="l" r="r" t="t"/>
              <a:pathLst>
                <a:path extrusionOk="0" h="69721" w="70576">
                  <a:moveTo>
                    <a:pt x="70576" y="428"/>
                  </a:moveTo>
                  <a:lnTo>
                    <a:pt x="51328" y="0"/>
                  </a:lnTo>
                  <a:lnTo>
                    <a:pt x="0" y="50900"/>
                  </a:lnTo>
                  <a:lnTo>
                    <a:pt x="19248" y="50900"/>
                  </a:lnTo>
                  <a:lnTo>
                    <a:pt x="19248" y="69721"/>
                  </a:lnTo>
                  <a:lnTo>
                    <a:pt x="70148" y="18820"/>
                  </a:lnTo>
                  <a:close/>
                </a:path>
              </a:pathLst>
            </a:custGeom>
            <a:solidFill>
              <a:schemeClr val="lt1"/>
            </a:solidFill>
            <a:ln cap="flat" cmpd="sng" w="23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83" name="Google Shape;183;p19"/>
            <p:cNvSpPr/>
            <p:nvPr/>
          </p:nvSpPr>
          <p:spPr>
            <a:xfrm>
              <a:off x="7199492" y="2714959"/>
              <a:ext cx="1432151" cy="1432151"/>
            </a:xfrm>
            <a:custGeom>
              <a:rect b="b" l="l" r="r" t="t"/>
              <a:pathLst>
                <a:path extrusionOk="0" h="71004" w="71004">
                  <a:moveTo>
                    <a:pt x="0" y="428"/>
                  </a:moveTo>
                  <a:lnTo>
                    <a:pt x="0" y="20104"/>
                  </a:lnTo>
                  <a:lnTo>
                    <a:pt x="16254" y="35502"/>
                  </a:lnTo>
                  <a:lnTo>
                    <a:pt x="0" y="51328"/>
                  </a:lnTo>
                  <a:lnTo>
                    <a:pt x="0" y="71004"/>
                  </a:lnTo>
                  <a:lnTo>
                    <a:pt x="19675" y="71004"/>
                  </a:lnTo>
                  <a:lnTo>
                    <a:pt x="35074" y="54750"/>
                  </a:lnTo>
                  <a:lnTo>
                    <a:pt x="51328" y="70149"/>
                  </a:lnTo>
                  <a:lnTo>
                    <a:pt x="70148" y="70149"/>
                  </a:lnTo>
                  <a:lnTo>
                    <a:pt x="70148" y="50901"/>
                  </a:lnTo>
                  <a:lnTo>
                    <a:pt x="55177" y="35502"/>
                  </a:lnTo>
                  <a:lnTo>
                    <a:pt x="71004" y="18821"/>
                  </a:lnTo>
                  <a:lnTo>
                    <a:pt x="70576" y="856"/>
                  </a:lnTo>
                  <a:lnTo>
                    <a:pt x="50472" y="0"/>
                  </a:lnTo>
                  <a:lnTo>
                    <a:pt x="35074" y="16254"/>
                  </a:lnTo>
                  <a:lnTo>
                    <a:pt x="18820" y="428"/>
                  </a:lnTo>
                  <a:close/>
                </a:path>
              </a:pathLst>
            </a:custGeom>
            <a:solidFill>
              <a:schemeClr val="lt1"/>
            </a:solidFill>
            <a:ln cap="flat" cmpd="sng" w="23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0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Cuál o cuáles de los 4 ángulos que se muestran a continuación es o son mayores que un ángulo recto?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N°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N°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y N° 2.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N° </a:t>
            </a: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N° 4, N°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y N° 1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p20"/>
          <p:cNvPicPr preferRelativeResize="0"/>
          <p:nvPr/>
        </p:nvPicPr>
        <p:blipFill rotWithShape="1">
          <a:blip r:embed="rId3">
            <a:alphaModFix/>
          </a:blip>
          <a:srcRect b="57857" l="3035" r="65798" t="2598"/>
          <a:stretch/>
        </p:blipFill>
        <p:spPr>
          <a:xfrm>
            <a:off x="5120394" y="1000975"/>
            <a:ext cx="1511331" cy="149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0"/>
          <p:cNvPicPr preferRelativeResize="0"/>
          <p:nvPr/>
        </p:nvPicPr>
        <p:blipFill rotWithShape="1">
          <a:blip r:embed="rId3">
            <a:alphaModFix/>
          </a:blip>
          <a:srcRect b="1565" l="57727" r="946" t="58889"/>
          <a:stretch/>
        </p:blipFill>
        <p:spPr>
          <a:xfrm>
            <a:off x="6863125" y="1290293"/>
            <a:ext cx="1820222" cy="135713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0"/>
          <p:cNvSpPr/>
          <p:nvPr/>
        </p:nvSpPr>
        <p:spPr>
          <a:xfrm>
            <a:off x="7415475" y="2548238"/>
            <a:ext cx="1219200" cy="3744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N° 4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0"/>
          <p:cNvSpPr/>
          <p:nvPr/>
        </p:nvSpPr>
        <p:spPr>
          <a:xfrm>
            <a:off x="5266463" y="2579725"/>
            <a:ext cx="1219200" cy="3744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N° 3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4" name="Google Shape;194;p20"/>
          <p:cNvGrpSpPr/>
          <p:nvPr/>
        </p:nvGrpSpPr>
        <p:grpSpPr>
          <a:xfrm>
            <a:off x="3319450" y="1258800"/>
            <a:ext cx="1569549" cy="1695325"/>
            <a:chOff x="4260450" y="1249675"/>
            <a:chExt cx="1569549" cy="1695325"/>
          </a:xfrm>
        </p:grpSpPr>
        <p:pic>
          <p:nvPicPr>
            <p:cNvPr id="195" name="Google Shape;195;p20"/>
            <p:cNvPicPr preferRelativeResize="0"/>
            <p:nvPr/>
          </p:nvPicPr>
          <p:blipFill rotWithShape="1">
            <a:blip r:embed="rId3">
              <a:alphaModFix/>
            </a:blip>
            <a:srcRect b="2874" l="4519" r="62868" t="65605"/>
            <a:stretch/>
          </p:blipFill>
          <p:spPr>
            <a:xfrm>
              <a:off x="4260450" y="1249675"/>
              <a:ext cx="1569549" cy="1182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20"/>
            <p:cNvSpPr/>
            <p:nvPr/>
          </p:nvSpPr>
          <p:spPr>
            <a:xfrm>
              <a:off x="4435625" y="2570600"/>
              <a:ext cx="1219200" cy="374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latin typeface="Calibri"/>
                  <a:ea typeface="Calibri"/>
                  <a:cs typeface="Calibri"/>
                  <a:sym typeface="Calibri"/>
                </a:rPr>
                <a:t>N° 2</a:t>
              </a:r>
              <a:endParaRPr b="1"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" name="Google Shape;197;p20"/>
          <p:cNvGrpSpPr/>
          <p:nvPr/>
        </p:nvGrpSpPr>
        <p:grpSpPr>
          <a:xfrm>
            <a:off x="209011" y="1355491"/>
            <a:ext cx="2950883" cy="1598634"/>
            <a:chOff x="5830011" y="1346366"/>
            <a:chExt cx="2950883" cy="1598634"/>
          </a:xfrm>
        </p:grpSpPr>
        <p:pic>
          <p:nvPicPr>
            <p:cNvPr id="198" name="Google Shape;198;p20"/>
            <p:cNvPicPr preferRelativeResize="0"/>
            <p:nvPr/>
          </p:nvPicPr>
          <p:blipFill rotWithShape="1">
            <a:blip r:embed="rId3">
              <a:alphaModFix/>
            </a:blip>
            <a:srcRect b="54978" l="34414" r="4273" t="10624"/>
            <a:stretch/>
          </p:blipFill>
          <p:spPr>
            <a:xfrm>
              <a:off x="5830011" y="1346366"/>
              <a:ext cx="2950883" cy="12898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Google Shape;199;p20"/>
            <p:cNvSpPr/>
            <p:nvPr/>
          </p:nvSpPr>
          <p:spPr>
            <a:xfrm>
              <a:off x="7365063" y="2570600"/>
              <a:ext cx="1219200" cy="3744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latin typeface="Calibri"/>
                  <a:ea typeface="Calibri"/>
                  <a:cs typeface="Calibri"/>
                  <a:sym typeface="Calibri"/>
                </a:rPr>
                <a:t>N° 1</a:t>
              </a:r>
              <a:endParaRPr b="1" sz="16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" name="Google Shape;205;p21"/>
          <p:cNvGraphicFramePr/>
          <p:nvPr/>
        </p:nvGraphicFramePr>
        <p:xfrm>
          <a:off x="4948225" y="15998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09275"/>
                <a:gridCol w="309275"/>
                <a:gridCol w="309275"/>
                <a:gridCol w="309275"/>
                <a:gridCol w="309275"/>
                <a:gridCol w="309275"/>
                <a:gridCol w="309275"/>
                <a:gridCol w="309275"/>
                <a:gridCol w="309275"/>
                <a:gridCol w="309275"/>
                <a:gridCol w="309275"/>
              </a:tblGrid>
              <a:tr h="287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7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06" name="Google Shape;206;p21"/>
          <p:cNvSpPr/>
          <p:nvPr/>
        </p:nvSpPr>
        <p:spPr>
          <a:xfrm>
            <a:off x="4686825" y="4586677"/>
            <a:ext cx="338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0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7" name="Google Shape;207;p21"/>
          <p:cNvGrpSpPr/>
          <p:nvPr/>
        </p:nvGrpSpPr>
        <p:grpSpPr>
          <a:xfrm>
            <a:off x="4606676" y="1705775"/>
            <a:ext cx="490137" cy="2791416"/>
            <a:chOff x="2420401" y="1135125"/>
            <a:chExt cx="490137" cy="2719883"/>
          </a:xfrm>
        </p:grpSpPr>
        <p:sp>
          <p:nvSpPr>
            <p:cNvPr id="208" name="Google Shape;208;p21"/>
            <p:cNvSpPr/>
            <p:nvPr/>
          </p:nvSpPr>
          <p:spPr>
            <a:xfrm>
              <a:off x="2470875" y="3573008"/>
              <a:ext cx="427800" cy="28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21"/>
            <p:cNvSpPr/>
            <p:nvPr/>
          </p:nvSpPr>
          <p:spPr>
            <a:xfrm>
              <a:off x="2456000" y="3329305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21"/>
            <p:cNvSpPr/>
            <p:nvPr/>
          </p:nvSpPr>
          <p:spPr>
            <a:xfrm>
              <a:off x="2456000" y="3056153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21"/>
            <p:cNvSpPr/>
            <p:nvPr/>
          </p:nvSpPr>
          <p:spPr>
            <a:xfrm>
              <a:off x="2470875" y="2766636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21"/>
            <p:cNvSpPr/>
            <p:nvPr/>
          </p:nvSpPr>
          <p:spPr>
            <a:xfrm>
              <a:off x="2456000" y="2467741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21"/>
            <p:cNvSpPr/>
            <p:nvPr/>
          </p:nvSpPr>
          <p:spPr>
            <a:xfrm>
              <a:off x="2456000" y="2203984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21"/>
            <p:cNvSpPr/>
            <p:nvPr/>
          </p:nvSpPr>
          <p:spPr>
            <a:xfrm>
              <a:off x="2470875" y="1960262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1"/>
            <p:cNvSpPr/>
            <p:nvPr/>
          </p:nvSpPr>
          <p:spPr>
            <a:xfrm>
              <a:off x="2470875" y="1621942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8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21"/>
            <p:cNvSpPr/>
            <p:nvPr/>
          </p:nvSpPr>
          <p:spPr>
            <a:xfrm>
              <a:off x="2482738" y="1370218"/>
              <a:ext cx="4278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21"/>
            <p:cNvSpPr/>
            <p:nvPr/>
          </p:nvSpPr>
          <p:spPr>
            <a:xfrm>
              <a:off x="2420401" y="1135125"/>
              <a:ext cx="4545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b="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8" name="Google Shape;218;p21"/>
          <p:cNvGrpSpPr/>
          <p:nvPr/>
        </p:nvGrpSpPr>
        <p:grpSpPr>
          <a:xfrm>
            <a:off x="5077719" y="4610313"/>
            <a:ext cx="3207228" cy="289288"/>
            <a:chOff x="5035675" y="4610325"/>
            <a:chExt cx="3469149" cy="312913"/>
          </a:xfrm>
        </p:grpSpPr>
        <p:sp>
          <p:nvSpPr>
            <p:cNvPr id="219" name="Google Shape;219;p21"/>
            <p:cNvSpPr/>
            <p:nvPr/>
          </p:nvSpPr>
          <p:spPr>
            <a:xfrm>
              <a:off x="5035675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21"/>
            <p:cNvSpPr/>
            <p:nvPr/>
          </p:nvSpPr>
          <p:spPr>
            <a:xfrm>
              <a:off x="5357788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21"/>
            <p:cNvSpPr/>
            <p:nvPr/>
          </p:nvSpPr>
          <p:spPr>
            <a:xfrm>
              <a:off x="5741496" y="4610338"/>
              <a:ext cx="3663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21"/>
            <p:cNvSpPr/>
            <p:nvPr/>
          </p:nvSpPr>
          <p:spPr>
            <a:xfrm>
              <a:off x="6008219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21"/>
            <p:cNvSpPr/>
            <p:nvPr/>
          </p:nvSpPr>
          <p:spPr>
            <a:xfrm>
              <a:off x="6339147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21"/>
            <p:cNvSpPr/>
            <p:nvPr/>
          </p:nvSpPr>
          <p:spPr>
            <a:xfrm>
              <a:off x="6722834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21"/>
            <p:cNvSpPr/>
            <p:nvPr/>
          </p:nvSpPr>
          <p:spPr>
            <a:xfrm>
              <a:off x="7030357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21"/>
            <p:cNvSpPr/>
            <p:nvPr/>
          </p:nvSpPr>
          <p:spPr>
            <a:xfrm>
              <a:off x="7387313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8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21"/>
            <p:cNvSpPr/>
            <p:nvPr/>
          </p:nvSpPr>
          <p:spPr>
            <a:xfrm>
              <a:off x="7732912" y="4610325"/>
              <a:ext cx="383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1"/>
            <p:cNvSpPr/>
            <p:nvPr/>
          </p:nvSpPr>
          <p:spPr>
            <a:xfrm>
              <a:off x="8024224" y="4610325"/>
              <a:ext cx="4806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79"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b="1" sz="1479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29" name="Google Shape;229;p21"/>
          <p:cNvCxnSpPr/>
          <p:nvPr/>
        </p:nvCxnSpPr>
        <p:spPr>
          <a:xfrm flipH="1">
            <a:off x="4948225" y="1391325"/>
            <a:ext cx="7200" cy="3219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30" name="Google Shape;230;p21"/>
          <p:cNvSpPr/>
          <p:nvPr/>
        </p:nvSpPr>
        <p:spPr>
          <a:xfrm>
            <a:off x="8524725" y="4486750"/>
            <a:ext cx="4806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800">
                <a:latin typeface="Calibri"/>
                <a:ea typeface="Calibri"/>
                <a:cs typeface="Calibri"/>
                <a:sym typeface="Calibri"/>
              </a:rPr>
              <a:t>x</a:t>
            </a:r>
            <a:endParaRPr b="1"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1"/>
          <p:cNvSpPr/>
          <p:nvPr/>
        </p:nvSpPr>
        <p:spPr>
          <a:xfrm>
            <a:off x="6421425" y="3479575"/>
            <a:ext cx="138900" cy="149700"/>
          </a:xfrm>
          <a:prstGeom prst="flowChartConnector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1"/>
          <p:cNvSpPr/>
          <p:nvPr/>
        </p:nvSpPr>
        <p:spPr>
          <a:xfrm>
            <a:off x="6479888" y="3232925"/>
            <a:ext cx="3387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800">
                <a:latin typeface="Calibri"/>
                <a:ea typeface="Calibri"/>
                <a:cs typeface="Calibri"/>
                <a:sym typeface="Calibri"/>
              </a:rPr>
              <a:t>K</a:t>
            </a:r>
            <a:endParaRPr b="1" i="1" sz="18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3" name="Google Shape;233;p21"/>
          <p:cNvGrpSpPr/>
          <p:nvPr/>
        </p:nvGrpSpPr>
        <p:grpSpPr>
          <a:xfrm>
            <a:off x="7322525" y="2975505"/>
            <a:ext cx="409175" cy="396368"/>
            <a:chOff x="5837925" y="2367225"/>
            <a:chExt cx="409175" cy="418375"/>
          </a:xfrm>
        </p:grpSpPr>
        <p:sp>
          <p:nvSpPr>
            <p:cNvPr id="234" name="Google Shape;234;p21"/>
            <p:cNvSpPr/>
            <p:nvPr/>
          </p:nvSpPr>
          <p:spPr>
            <a:xfrm>
              <a:off x="5837925" y="2635900"/>
              <a:ext cx="138900" cy="149700"/>
            </a:xfrm>
            <a:prstGeom prst="flowChartConnector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21"/>
            <p:cNvSpPr/>
            <p:nvPr/>
          </p:nvSpPr>
          <p:spPr>
            <a:xfrm>
              <a:off x="5908400" y="2367225"/>
              <a:ext cx="338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800">
                  <a:latin typeface="Calibri"/>
                  <a:ea typeface="Calibri"/>
                  <a:cs typeface="Calibri"/>
                  <a:sym typeface="Calibri"/>
                </a:rPr>
                <a:t>L</a:t>
              </a:r>
              <a:endParaRPr b="1" i="1"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6" name="Google Shape;236;p21"/>
          <p:cNvGrpSpPr/>
          <p:nvPr/>
        </p:nvGrpSpPr>
        <p:grpSpPr>
          <a:xfrm>
            <a:off x="7669600" y="3232925"/>
            <a:ext cx="376425" cy="396350"/>
            <a:chOff x="7669600" y="3232925"/>
            <a:chExt cx="376425" cy="396350"/>
          </a:xfrm>
        </p:grpSpPr>
        <p:sp>
          <p:nvSpPr>
            <p:cNvPr id="237" name="Google Shape;237;p21"/>
            <p:cNvSpPr/>
            <p:nvPr/>
          </p:nvSpPr>
          <p:spPr>
            <a:xfrm>
              <a:off x="7669600" y="3479575"/>
              <a:ext cx="138900" cy="149700"/>
            </a:xfrm>
            <a:prstGeom prst="flowChartConnector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21"/>
            <p:cNvSpPr/>
            <p:nvPr/>
          </p:nvSpPr>
          <p:spPr>
            <a:xfrm>
              <a:off x="7707325" y="3232925"/>
              <a:ext cx="3387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800">
                  <a:latin typeface="Calibri"/>
                  <a:ea typeface="Calibri"/>
                  <a:cs typeface="Calibri"/>
                  <a:sym typeface="Calibri"/>
                </a:rPr>
                <a:t>M</a:t>
              </a:r>
              <a:endParaRPr b="1" i="1"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9" name="Google Shape;239;p21"/>
          <p:cNvGrpSpPr/>
          <p:nvPr/>
        </p:nvGrpSpPr>
        <p:grpSpPr>
          <a:xfrm>
            <a:off x="7669600" y="3822250"/>
            <a:ext cx="414150" cy="361875"/>
            <a:chOff x="7346975" y="3822250"/>
            <a:chExt cx="414150" cy="361875"/>
          </a:xfrm>
        </p:grpSpPr>
        <p:sp>
          <p:nvSpPr>
            <p:cNvPr id="240" name="Google Shape;240;p21"/>
            <p:cNvSpPr/>
            <p:nvPr/>
          </p:nvSpPr>
          <p:spPr>
            <a:xfrm>
              <a:off x="7346975" y="4034425"/>
              <a:ext cx="138900" cy="149700"/>
            </a:xfrm>
            <a:prstGeom prst="flowChartConnector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21"/>
            <p:cNvSpPr/>
            <p:nvPr/>
          </p:nvSpPr>
          <p:spPr>
            <a:xfrm>
              <a:off x="7422425" y="3822250"/>
              <a:ext cx="338700" cy="289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800">
                  <a:latin typeface="Calibri"/>
                  <a:ea typeface="Calibri"/>
                  <a:cs typeface="Calibri"/>
                  <a:sym typeface="Calibri"/>
                </a:rPr>
                <a:t>N</a:t>
              </a:r>
              <a:endParaRPr b="1" i="1" sz="1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42" name="Google Shape;242;p21"/>
          <p:cNvCxnSpPr/>
          <p:nvPr/>
        </p:nvCxnSpPr>
        <p:spPr>
          <a:xfrm flipH="1">
            <a:off x="5039625" y="4634500"/>
            <a:ext cx="3485100" cy="17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43" name="Google Shape;243;p21"/>
          <p:cNvSpPr/>
          <p:nvPr/>
        </p:nvSpPr>
        <p:spPr>
          <a:xfrm>
            <a:off x="4686825" y="1303400"/>
            <a:ext cx="2763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800">
                <a:latin typeface="Calibri"/>
                <a:ea typeface="Calibri"/>
                <a:cs typeface="Calibri"/>
                <a:sym typeface="Calibri"/>
              </a:rPr>
              <a:t>y</a:t>
            </a:r>
            <a:endParaRPr b="1" i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2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Beatriz ubicará en el plano el punto W de coordenadas (7,6)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Beatriz traslada el punto W 2 unidades a la derecha y 2 unidades hacia abajo.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punto muestra la nueva ubicación del punto W?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Punto K.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Punto 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Punto 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Punto N.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" name="Google Shape;24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3125" y="1599837"/>
            <a:ext cx="3890650" cy="3339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2"/>
          <p:cNvSpPr txBox="1"/>
          <p:nvPr/>
        </p:nvSpPr>
        <p:spPr>
          <a:xfrm>
            <a:off x="102100" y="517550"/>
            <a:ext cx="47976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Sonia clasificó los siguientes cuerpos en dos grupos.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22"/>
          <p:cNvSpPr txBox="1"/>
          <p:nvPr/>
        </p:nvSpPr>
        <p:spPr>
          <a:xfrm>
            <a:off x="4899700" y="517550"/>
            <a:ext cx="40527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oración acerca de los cuerpos que clasificó Sonia es verdadera?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Todos los cuerpos del Grupo X son cilindros.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Todos los cuerpos del Grupo X son conos.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Todos los cuerpos del grupo Y son prismas.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Todos los cuerpos del grupo Y son prismas rectangulares.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2375" y="1378050"/>
            <a:ext cx="1984925" cy="15936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54" name="Google Shape;254;p22"/>
          <p:cNvGraphicFramePr/>
          <p:nvPr/>
        </p:nvGraphicFramePr>
        <p:xfrm>
          <a:off x="364375" y="1378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202800"/>
                <a:gridCol w="2945825"/>
              </a:tblGrid>
              <a:tr h="15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GRUPO X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54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28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GRUPO Y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54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55" name="Google Shape;255;p22"/>
          <p:cNvGrpSpPr/>
          <p:nvPr/>
        </p:nvGrpSpPr>
        <p:grpSpPr>
          <a:xfrm>
            <a:off x="1616662" y="3039607"/>
            <a:ext cx="2853261" cy="1717646"/>
            <a:chOff x="2835875" y="152400"/>
            <a:chExt cx="3406879" cy="2050675"/>
          </a:xfrm>
        </p:grpSpPr>
        <p:pic>
          <p:nvPicPr>
            <p:cNvPr id="256" name="Google Shape;256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835875" y="152400"/>
              <a:ext cx="2812350" cy="20506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57" name="Google Shape;257;p22"/>
            <p:cNvGrpSpPr/>
            <p:nvPr/>
          </p:nvGrpSpPr>
          <p:grpSpPr>
            <a:xfrm>
              <a:off x="4328432" y="208126"/>
              <a:ext cx="1914321" cy="993838"/>
              <a:chOff x="2499895" y="1630371"/>
              <a:chExt cx="1755775" cy="911527"/>
            </a:xfrm>
          </p:grpSpPr>
          <p:grpSp>
            <p:nvGrpSpPr>
              <p:cNvPr id="258" name="Google Shape;258;p22"/>
              <p:cNvGrpSpPr/>
              <p:nvPr/>
            </p:nvGrpSpPr>
            <p:grpSpPr>
              <a:xfrm>
                <a:off x="2499895" y="1630371"/>
                <a:ext cx="1755775" cy="911527"/>
                <a:chOff x="2376050" y="1298175"/>
                <a:chExt cx="3069000" cy="1593300"/>
              </a:xfrm>
            </p:grpSpPr>
            <p:sp>
              <p:nvSpPr>
                <p:cNvPr id="259" name="Google Shape;259;p22"/>
                <p:cNvSpPr/>
                <p:nvPr/>
              </p:nvSpPr>
              <p:spPr>
                <a:xfrm>
                  <a:off x="2974900" y="1298175"/>
                  <a:ext cx="2470150" cy="1571925"/>
                </a:xfrm>
                <a:custGeom>
                  <a:rect b="b" l="l" r="r" t="t"/>
                  <a:pathLst>
                    <a:path extrusionOk="0" h="62877" w="98806">
                      <a:moveTo>
                        <a:pt x="23953" y="62877"/>
                      </a:moveTo>
                      <a:lnTo>
                        <a:pt x="98806" y="40207"/>
                      </a:lnTo>
                      <a:lnTo>
                        <a:pt x="74853" y="0"/>
                      </a:lnTo>
                      <a:lnTo>
                        <a:pt x="0" y="21387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cap="flat" cmpd="sng" w="2802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60" name="Google Shape;260;p22"/>
                <p:cNvSpPr/>
                <p:nvPr/>
              </p:nvSpPr>
              <p:spPr>
                <a:xfrm>
                  <a:off x="2376050" y="1832850"/>
                  <a:ext cx="1208350" cy="1058625"/>
                </a:xfrm>
                <a:custGeom>
                  <a:rect b="b" l="l" r="r" t="t"/>
                  <a:pathLst>
                    <a:path extrusionOk="0" h="42345" w="48334">
                      <a:moveTo>
                        <a:pt x="23526" y="0"/>
                      </a:moveTo>
                      <a:lnTo>
                        <a:pt x="0" y="42345"/>
                      </a:lnTo>
                      <a:lnTo>
                        <a:pt x="48334" y="41918"/>
                      </a:lnTo>
                    </a:path>
                  </a:pathLst>
                </a:custGeom>
                <a:solidFill>
                  <a:srgbClr val="D9D9D9"/>
                </a:solidFill>
                <a:ln cap="flat" cmpd="sng" w="28025">
                  <a:solidFill>
                    <a:schemeClr val="dk1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61" name="Google Shape;261;p22"/>
                <p:cNvSpPr/>
                <p:nvPr/>
              </p:nvSpPr>
              <p:spPr>
                <a:xfrm>
                  <a:off x="2397450" y="1319550"/>
                  <a:ext cx="2438075" cy="1571925"/>
                </a:xfrm>
                <a:custGeom>
                  <a:rect b="b" l="l" r="r" t="t"/>
                  <a:pathLst>
                    <a:path extrusionOk="0" h="62877" w="97523">
                      <a:moveTo>
                        <a:pt x="0" y="62877"/>
                      </a:moveTo>
                      <a:lnTo>
                        <a:pt x="74426" y="40207"/>
                      </a:lnTo>
                      <a:lnTo>
                        <a:pt x="97523" y="0"/>
                      </a:lnTo>
                    </a:path>
                  </a:pathLst>
                </a:custGeom>
                <a:solidFill>
                  <a:srgbClr val="D9D9D9"/>
                </a:solidFill>
                <a:ln cap="flat" cmpd="sng" w="28025">
                  <a:solidFill>
                    <a:schemeClr val="dk1"/>
                  </a:solidFill>
                  <a:prstDash val="dash"/>
                  <a:round/>
                  <a:headEnd len="med" w="med" type="none"/>
                  <a:tailEnd len="med" w="med" type="none"/>
                </a:ln>
              </p:spPr>
            </p:sp>
            <p:sp>
              <p:nvSpPr>
                <p:cNvPr id="262" name="Google Shape;262;p22"/>
                <p:cNvSpPr/>
                <p:nvPr/>
              </p:nvSpPr>
              <p:spPr>
                <a:xfrm>
                  <a:off x="4279475" y="2303350"/>
                  <a:ext cx="1165575" cy="32075"/>
                </a:xfrm>
                <a:custGeom>
                  <a:rect b="b" l="l" r="r" t="t"/>
                  <a:pathLst>
                    <a:path extrusionOk="0" h="1283" w="46623">
                      <a:moveTo>
                        <a:pt x="0" y="1283"/>
                      </a:moveTo>
                      <a:lnTo>
                        <a:pt x="46623" y="0"/>
                      </a:lnTo>
                    </a:path>
                  </a:pathLst>
                </a:custGeom>
                <a:solidFill>
                  <a:srgbClr val="D9D9D9"/>
                </a:solidFill>
                <a:ln cap="flat" cmpd="sng" w="28025">
                  <a:solidFill>
                    <a:schemeClr val="dk1"/>
                  </a:solidFill>
                  <a:prstDash val="dash"/>
                  <a:round/>
                  <a:headEnd len="med" w="med" type="none"/>
                  <a:tailEnd len="med" w="med" type="none"/>
                </a:ln>
              </p:spPr>
            </p:sp>
          </p:grpSp>
          <p:cxnSp>
            <p:nvCxnSpPr>
              <p:cNvPr id="263" name="Google Shape;263;p22"/>
              <p:cNvCxnSpPr/>
              <p:nvPr/>
            </p:nvCxnSpPr>
            <p:spPr>
              <a:xfrm>
                <a:off x="2835875" y="1932325"/>
                <a:ext cx="352800" cy="595500"/>
              </a:xfrm>
              <a:prstGeom prst="straightConnector1">
                <a:avLst/>
              </a:prstGeom>
              <a:noFill/>
              <a:ln cap="flat" cmpd="sng" w="26125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Laura dibujó estas figuras.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figura o figuras tienen un eje de simetría horizontal y también un eje de simetría vertical?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figura M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figura L y 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figura M y P.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figuras L, M y P.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70" name="Google Shape;270;p23"/>
          <p:cNvGraphicFramePr/>
          <p:nvPr/>
        </p:nvGraphicFramePr>
        <p:xfrm>
          <a:off x="337488" y="13977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5275"/>
                <a:gridCol w="1257475"/>
                <a:gridCol w="382850"/>
                <a:gridCol w="447625"/>
                <a:gridCol w="1379250"/>
                <a:gridCol w="382850"/>
                <a:gridCol w="1400875"/>
                <a:gridCol w="534925"/>
                <a:gridCol w="382850"/>
                <a:gridCol w="382850"/>
                <a:gridCol w="1460400"/>
              </a:tblGrid>
              <a:tr h="2876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L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M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N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FIGURA P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1750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35175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33825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51072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sp>
        <p:nvSpPr>
          <p:cNvPr id="271" name="Google Shape;271;p23"/>
          <p:cNvSpPr/>
          <p:nvPr/>
        </p:nvSpPr>
        <p:spPr>
          <a:xfrm>
            <a:off x="643400" y="1773018"/>
            <a:ext cx="1101600" cy="14211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D9D9D9"/>
          </a:solidFill>
          <a:ln cap="flat" cmpd="sng" w="36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8050" lIns="88050" spcFirstLastPara="1" rIns="88050" wrap="square" tIns="88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48"/>
          </a:p>
        </p:txBody>
      </p:sp>
      <p:sp>
        <p:nvSpPr>
          <p:cNvPr id="272" name="Google Shape;272;p23"/>
          <p:cNvSpPr/>
          <p:nvPr/>
        </p:nvSpPr>
        <p:spPr>
          <a:xfrm>
            <a:off x="2550850" y="1746625"/>
            <a:ext cx="1585200" cy="1421100"/>
          </a:xfrm>
          <a:prstGeom prst="star8">
            <a:avLst>
              <a:gd fmla="val 37500" name="adj"/>
            </a:avLst>
          </a:prstGeom>
          <a:solidFill>
            <a:srgbClr val="D9D9D9"/>
          </a:solidFill>
          <a:ln cap="flat" cmpd="sng" w="36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8050" lIns="88050" spcFirstLastPara="1" rIns="88050" wrap="square" tIns="88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48"/>
          </a:p>
        </p:txBody>
      </p:sp>
      <p:sp>
        <p:nvSpPr>
          <p:cNvPr id="273" name="Google Shape;273;p23"/>
          <p:cNvSpPr/>
          <p:nvPr/>
        </p:nvSpPr>
        <p:spPr>
          <a:xfrm>
            <a:off x="4781472" y="1794184"/>
            <a:ext cx="1677000" cy="1119900"/>
          </a:xfrm>
          <a:prstGeom prst="homePlate">
            <a:avLst>
              <a:gd fmla="val 50434" name="adj"/>
            </a:avLst>
          </a:prstGeom>
          <a:solidFill>
            <a:srgbClr val="D9D9D9"/>
          </a:solidFill>
          <a:ln cap="flat" cmpd="sng" w="36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8050" lIns="88050" spcFirstLastPara="1" rIns="88050" wrap="square" tIns="88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48"/>
          </a:p>
        </p:txBody>
      </p:sp>
      <p:sp>
        <p:nvSpPr>
          <p:cNvPr id="274" name="Google Shape;274;p23"/>
          <p:cNvSpPr/>
          <p:nvPr/>
        </p:nvSpPr>
        <p:spPr>
          <a:xfrm>
            <a:off x="7399200" y="1746625"/>
            <a:ext cx="965700" cy="1421100"/>
          </a:xfrm>
          <a:prstGeom prst="upDownArrow">
            <a:avLst>
              <a:gd fmla="val 50000" name="adj1"/>
              <a:gd fmla="val 50000" name="adj2"/>
            </a:avLst>
          </a:prstGeom>
          <a:solidFill>
            <a:srgbClr val="D9D9D9"/>
          </a:solidFill>
          <a:ln cap="flat" cmpd="sng" w="36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8050" lIns="88050" spcFirstLastPara="1" rIns="88050" wrap="square" tIns="88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48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4294967295" type="title"/>
          </p:nvPr>
        </p:nvSpPr>
        <p:spPr>
          <a:xfrm>
            <a:off x="1903950" y="2207075"/>
            <a:ext cx="53361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GEOMETRÍA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6" title="geometric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1400" y="2907825"/>
            <a:ext cx="828650" cy="82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4"/>
          <p:cNvSpPr txBox="1"/>
          <p:nvPr/>
        </p:nvSpPr>
        <p:spPr>
          <a:xfrm>
            <a:off x="102100" y="464100"/>
            <a:ext cx="8814000" cy="4533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cuadrícula de coordenadas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muestra una traslación?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1" name="Google Shape;28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1188" y="542650"/>
            <a:ext cx="2173525" cy="215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1187" y="2822011"/>
            <a:ext cx="2173525" cy="2150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5775" y="517548"/>
            <a:ext cx="2173524" cy="219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19425" y="2822000"/>
            <a:ext cx="2106228" cy="215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4"/>
          <p:cNvSpPr txBox="1"/>
          <p:nvPr/>
        </p:nvSpPr>
        <p:spPr>
          <a:xfrm>
            <a:off x="3299426" y="6534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A)</a:t>
            </a:r>
            <a:endParaRPr sz="1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4"/>
          <p:cNvSpPr txBox="1"/>
          <p:nvPr/>
        </p:nvSpPr>
        <p:spPr>
          <a:xfrm>
            <a:off x="6057101" y="30621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latin typeface="Calibri"/>
                <a:ea typeface="Calibri"/>
                <a:cs typeface="Calibri"/>
                <a:sym typeface="Calibri"/>
              </a:rPr>
              <a:t>D)</a:t>
            </a:r>
            <a:endParaRPr sz="1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24"/>
          <p:cNvSpPr txBox="1"/>
          <p:nvPr/>
        </p:nvSpPr>
        <p:spPr>
          <a:xfrm>
            <a:off x="6057101" y="7062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" sz="17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4"/>
          <p:cNvSpPr txBox="1"/>
          <p:nvPr/>
        </p:nvSpPr>
        <p:spPr>
          <a:xfrm>
            <a:off x="3299426" y="30621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B)</a:t>
            </a:r>
            <a:endParaRPr sz="1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" name="Google Shape;294;p25"/>
          <p:cNvGraphicFramePr/>
          <p:nvPr/>
        </p:nvGraphicFramePr>
        <p:xfrm>
          <a:off x="266725" y="2559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950225"/>
                <a:gridCol w="200000"/>
                <a:gridCol w="1979500"/>
                <a:gridCol w="200000"/>
                <a:gridCol w="1968825"/>
                <a:gridCol w="210675"/>
                <a:gridCol w="1970375"/>
              </a:tblGrid>
              <a:tr h="20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95" name="Google Shape;295;p25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alternativas completa la figura para que sea simétrica?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6" name="Google Shape;29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1475" y="611650"/>
            <a:ext cx="1686500" cy="171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575" y="2805925"/>
            <a:ext cx="1772183" cy="177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90794" y="2802879"/>
            <a:ext cx="1772183" cy="1778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2028" y="2805922"/>
            <a:ext cx="1872607" cy="1772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18733" y="2795096"/>
            <a:ext cx="1872606" cy="1793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" name="Google Shape;306;p26"/>
          <p:cNvGraphicFramePr/>
          <p:nvPr/>
        </p:nvGraphicFramePr>
        <p:xfrm>
          <a:off x="266725" y="2559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950225"/>
                <a:gridCol w="200000"/>
                <a:gridCol w="1979500"/>
                <a:gridCol w="200000"/>
                <a:gridCol w="1968825"/>
                <a:gridCol w="210675"/>
                <a:gridCol w="1970375"/>
              </a:tblGrid>
              <a:tr h="20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07" name="Google Shape;307;p26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figura se obtiene si la lámina                          se rota          de giro hacia la izquierda?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8" name="Google Shape;30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3750" y="604725"/>
            <a:ext cx="1032700" cy="1471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28950" y="2749425"/>
            <a:ext cx="1232550" cy="175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-5400000">
            <a:off x="2770650" y="2667475"/>
            <a:ext cx="1269375" cy="18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4933400" y="2723187"/>
            <a:ext cx="1269375" cy="180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203075" y="2723187"/>
            <a:ext cx="1269375" cy="18092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3" name="Google Shape;313;p26"/>
          <p:cNvGraphicFramePr/>
          <p:nvPr/>
        </p:nvGraphicFramePr>
        <p:xfrm>
          <a:off x="5157675" y="820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253450"/>
              </a:tblGrid>
              <a:tr h="324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2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2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4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2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2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7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siguientes letras de nuestro abecedario no tiene ningún eje de simetría?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20" name="Google Shape;320;p27"/>
          <p:cNvGraphicFramePr/>
          <p:nvPr/>
        </p:nvGraphicFramePr>
        <p:xfrm>
          <a:off x="1575400" y="18281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392775"/>
                <a:gridCol w="1540925"/>
                <a:gridCol w="1466850"/>
                <a:gridCol w="1466850"/>
              </a:tblGrid>
              <a:tr h="258625"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libri"/>
                        <a:buAutoNum type="alphaUcParenR"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libri"/>
                        <a:buAutoNum type="alphaUcParenR" startAt="2"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libri"/>
                        <a:buAutoNum type="alphaUcParenR" startAt="3"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libri"/>
                        <a:buAutoNum type="alphaUcParenR" startAt="4"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2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3700">
                        <a:latin typeface="Rampart One"/>
                        <a:ea typeface="Rampart One"/>
                        <a:cs typeface="Rampart One"/>
                        <a:sym typeface="Rampart One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21" name="Google Shape;321;p27"/>
          <p:cNvSpPr/>
          <p:nvPr/>
        </p:nvSpPr>
        <p:spPr>
          <a:xfrm>
            <a:off x="1664027" y="2330225"/>
            <a:ext cx="1042579" cy="121881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"/>
              </a:rPr>
              <a:t>C</a:t>
            </a:r>
          </a:p>
        </p:txBody>
      </p:sp>
      <p:sp>
        <p:nvSpPr>
          <p:cNvPr id="322" name="Google Shape;322;p27"/>
          <p:cNvSpPr/>
          <p:nvPr/>
        </p:nvSpPr>
        <p:spPr>
          <a:xfrm>
            <a:off x="3157627" y="2350000"/>
            <a:ext cx="1124932" cy="117928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"/>
              </a:rPr>
              <a:t>M</a:t>
            </a:r>
          </a:p>
        </p:txBody>
      </p:sp>
      <p:sp>
        <p:nvSpPr>
          <p:cNvPr id="323" name="Google Shape;323;p27"/>
          <p:cNvSpPr/>
          <p:nvPr/>
        </p:nvSpPr>
        <p:spPr>
          <a:xfrm>
            <a:off x="4688739" y="2350000"/>
            <a:ext cx="1103520" cy="117928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"/>
              </a:rPr>
              <a:t>A</a:t>
            </a:r>
          </a:p>
        </p:txBody>
      </p:sp>
      <p:sp>
        <p:nvSpPr>
          <p:cNvPr id="324" name="Google Shape;324;p27"/>
          <p:cNvSpPr/>
          <p:nvPr/>
        </p:nvSpPr>
        <p:spPr>
          <a:xfrm>
            <a:off x="6198452" y="2350000"/>
            <a:ext cx="1039285" cy="117928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"/>
              </a:rPr>
              <a:t>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8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¿Con cuál(es) de la(s) siguientes redes es posible armar el cubo?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1" name="Google Shape;33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750" y="2805950"/>
            <a:ext cx="1667652" cy="168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6412" y="3072974"/>
            <a:ext cx="1882025" cy="1343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41513" y="3150751"/>
            <a:ext cx="2019700" cy="99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64300" y="3150748"/>
            <a:ext cx="1882025" cy="9958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35" name="Google Shape;335;p28"/>
          <p:cNvGraphicFramePr/>
          <p:nvPr/>
        </p:nvGraphicFramePr>
        <p:xfrm>
          <a:off x="266725" y="2559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843275"/>
                <a:gridCol w="200000"/>
                <a:gridCol w="1928425"/>
                <a:gridCol w="200000"/>
                <a:gridCol w="2177725"/>
                <a:gridCol w="200000"/>
                <a:gridCol w="1930175"/>
              </a:tblGrid>
              <a:tr h="20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9"/>
          <p:cNvSpPr txBox="1"/>
          <p:nvPr/>
        </p:nvSpPr>
        <p:spPr>
          <a:xfrm>
            <a:off x="99525" y="560325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¿Con cuál(es) de la(s) siguientes redes es posible armar el cubo?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2" name="Google Shape;342;p29"/>
          <p:cNvGrpSpPr/>
          <p:nvPr/>
        </p:nvGrpSpPr>
        <p:grpSpPr>
          <a:xfrm>
            <a:off x="1201500" y="1083275"/>
            <a:ext cx="5954475" cy="3762700"/>
            <a:chOff x="709625" y="1083275"/>
            <a:chExt cx="5954475" cy="3762700"/>
          </a:xfrm>
        </p:grpSpPr>
        <p:pic>
          <p:nvPicPr>
            <p:cNvPr id="343" name="Google Shape;343;p29"/>
            <p:cNvPicPr preferRelativeResize="0"/>
            <p:nvPr/>
          </p:nvPicPr>
          <p:blipFill rotWithShape="1">
            <a:blip r:embed="rId3">
              <a:alphaModFix/>
            </a:blip>
            <a:srcRect b="6733" l="0" r="12380" t="0"/>
            <a:stretch/>
          </p:blipFill>
          <p:spPr>
            <a:xfrm>
              <a:off x="709625" y="1111275"/>
              <a:ext cx="2266975" cy="1641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4" name="Google Shape;344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9625" y="3019825"/>
              <a:ext cx="2072775" cy="1826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5" name="Google Shape;345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825200" y="1083275"/>
              <a:ext cx="1742861" cy="172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" name="Google Shape;346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921250" y="2987600"/>
              <a:ext cx="1742850" cy="1791850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347" name="Google Shape;347;p29"/>
          <p:cNvGraphicFramePr/>
          <p:nvPr/>
        </p:nvGraphicFramePr>
        <p:xfrm>
          <a:off x="769300" y="1041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011600"/>
                <a:gridCol w="458725"/>
                <a:gridCol w="302150"/>
                <a:gridCol w="3231425"/>
              </a:tblGrid>
              <a:tr h="1767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98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</a:t>
                      </a: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4800" y="1081875"/>
            <a:ext cx="6021300" cy="3086651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0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servicio se encuentra en la coordenada (5,3)?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Tienda de mascotas.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Florería.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Cerrajero.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Banco.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2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b="1" lang="es" sz="16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¿Cuál o cuáles de las figuras tienen más de dos ejes de simetría?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I.				      II.				      III. 	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Calibri"/>
              <a:buAutoNum type="alphaUcParenR"/>
            </a:pPr>
            <a:r>
              <a:rPr lang="es" sz="16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Sólo III</a:t>
            </a:r>
            <a:endParaRPr sz="1600">
              <a:solidFill>
                <a:srgbClr val="231F2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Calibri"/>
              <a:buAutoNum type="alphaUcParenR"/>
            </a:pPr>
            <a:r>
              <a:rPr lang="es" sz="16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Sólo II</a:t>
            </a:r>
            <a:endParaRPr sz="1600">
              <a:solidFill>
                <a:srgbClr val="231F2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Calibri"/>
              <a:buAutoNum type="alphaUcParenR"/>
            </a:pPr>
            <a:r>
              <a:rPr lang="es" sz="16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II y III</a:t>
            </a:r>
            <a:endParaRPr sz="1600">
              <a:solidFill>
                <a:srgbClr val="231F2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Calibri"/>
              <a:buAutoNum type="alphaUcParenR"/>
            </a:pPr>
            <a:r>
              <a:rPr lang="es" sz="160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I, II y III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1" name="Google Shape;36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1500" y="1181500"/>
            <a:ext cx="762000" cy="70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8225" y="1152925"/>
            <a:ext cx="771525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1"/>
          <p:cNvPicPr preferRelativeResize="0"/>
          <p:nvPr/>
        </p:nvPicPr>
        <p:blipFill rotWithShape="1">
          <a:blip r:embed="rId5">
            <a:alphaModFix/>
          </a:blip>
          <a:srcRect b="-9" l="0" r="0" t="8967"/>
          <a:stretch/>
        </p:blipFill>
        <p:spPr>
          <a:xfrm>
            <a:off x="5360025" y="1152924"/>
            <a:ext cx="1457325" cy="65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2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siguientes figuras geométricas no tiene lados paralelos?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70" name="Google Shape;370;p32"/>
          <p:cNvGraphicFramePr/>
          <p:nvPr/>
        </p:nvGraphicFramePr>
        <p:xfrm>
          <a:off x="269300" y="1789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843275"/>
                <a:gridCol w="200000"/>
                <a:gridCol w="1928425"/>
                <a:gridCol w="200000"/>
                <a:gridCol w="2177725"/>
                <a:gridCol w="200000"/>
                <a:gridCol w="1930175"/>
              </a:tblGrid>
              <a:tr h="139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71" name="Google Shape;371;p32"/>
          <p:cNvGrpSpPr/>
          <p:nvPr/>
        </p:nvGrpSpPr>
        <p:grpSpPr>
          <a:xfrm>
            <a:off x="408475" y="2100175"/>
            <a:ext cx="8188550" cy="919675"/>
            <a:chOff x="408475" y="1725900"/>
            <a:chExt cx="8188550" cy="919675"/>
          </a:xfrm>
        </p:grpSpPr>
        <p:sp>
          <p:nvSpPr>
            <p:cNvPr id="372" name="Google Shape;372;p32"/>
            <p:cNvSpPr/>
            <p:nvPr/>
          </p:nvSpPr>
          <p:spPr>
            <a:xfrm>
              <a:off x="408475" y="1918375"/>
              <a:ext cx="1539900" cy="727200"/>
            </a:xfrm>
            <a:prstGeom prst="rect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2496350" y="1918375"/>
              <a:ext cx="1539900" cy="727200"/>
            </a:xfrm>
            <a:prstGeom prst="parallelogram">
              <a:avLst>
                <a:gd fmla="val 25000" name="adj"/>
              </a:avLst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4776738" y="1918375"/>
              <a:ext cx="1539900" cy="727200"/>
            </a:xfrm>
            <a:prstGeom prst="flowChartManualOperation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7057125" y="1725900"/>
              <a:ext cx="1539900" cy="919675"/>
            </a:xfrm>
            <a:prstGeom prst="flowChartExtract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figura tiene más de un ángulo recto?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2" name="Google Shape;382;p33"/>
          <p:cNvGraphicFramePr/>
          <p:nvPr/>
        </p:nvGraphicFramePr>
        <p:xfrm>
          <a:off x="269300" y="1789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843275"/>
                <a:gridCol w="200000"/>
                <a:gridCol w="1928425"/>
                <a:gridCol w="200000"/>
                <a:gridCol w="2177725"/>
                <a:gridCol w="200000"/>
                <a:gridCol w="1930175"/>
              </a:tblGrid>
              <a:tr h="139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383" name="Google Shape;383;p33"/>
          <p:cNvGrpSpPr/>
          <p:nvPr/>
        </p:nvGrpSpPr>
        <p:grpSpPr>
          <a:xfrm>
            <a:off x="408475" y="2100175"/>
            <a:ext cx="8188550" cy="919675"/>
            <a:chOff x="408475" y="1725900"/>
            <a:chExt cx="8188550" cy="919675"/>
          </a:xfrm>
        </p:grpSpPr>
        <p:sp>
          <p:nvSpPr>
            <p:cNvPr id="384" name="Google Shape;384;p33"/>
            <p:cNvSpPr/>
            <p:nvPr/>
          </p:nvSpPr>
          <p:spPr>
            <a:xfrm>
              <a:off x="408475" y="1918375"/>
              <a:ext cx="1539900" cy="727200"/>
            </a:xfrm>
            <a:prstGeom prst="rect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33"/>
            <p:cNvSpPr/>
            <p:nvPr/>
          </p:nvSpPr>
          <p:spPr>
            <a:xfrm>
              <a:off x="2496350" y="1918375"/>
              <a:ext cx="1539900" cy="727200"/>
            </a:xfrm>
            <a:prstGeom prst="parallelogram">
              <a:avLst>
                <a:gd fmla="val 25000" name="adj"/>
              </a:avLst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33"/>
            <p:cNvSpPr/>
            <p:nvPr/>
          </p:nvSpPr>
          <p:spPr>
            <a:xfrm>
              <a:off x="4776738" y="1918375"/>
              <a:ext cx="1539900" cy="727200"/>
            </a:xfrm>
            <a:prstGeom prst="flowChartManualOperation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33"/>
            <p:cNvSpPr/>
            <p:nvPr/>
          </p:nvSpPr>
          <p:spPr>
            <a:xfrm>
              <a:off x="7057125" y="1725900"/>
              <a:ext cx="1539900" cy="919675"/>
            </a:xfrm>
            <a:prstGeom prst="rtTriangle">
              <a:avLst/>
            </a:prstGeom>
            <a:solidFill>
              <a:schemeClr val="lt1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En la cuadrícula.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figura tiene coordenadas (2,3)?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pelota de fútbol.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pelota de básquetbol.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pelota de tenis.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raqueta.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6796" y="840825"/>
            <a:ext cx="3474550" cy="262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4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los cuerpos que aparecen a continuación, tiene las siguientes características?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Tiene 6 caras.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En total tiene 8 vértices.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94" name="Google Shape;394;p34"/>
          <p:cNvGraphicFramePr/>
          <p:nvPr/>
        </p:nvGraphicFramePr>
        <p:xfrm>
          <a:off x="311175" y="2351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540350"/>
                <a:gridCol w="382850"/>
                <a:gridCol w="373975"/>
                <a:gridCol w="147522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869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pic>
        <p:nvPicPr>
          <p:cNvPr id="395" name="Google Shape;395;p34" title="piramid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173" y="2505850"/>
            <a:ext cx="1661300" cy="1661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6" name="Google Shape;396;p34"/>
          <p:cNvGrpSpPr/>
          <p:nvPr/>
        </p:nvGrpSpPr>
        <p:grpSpPr>
          <a:xfrm>
            <a:off x="2543433" y="2532678"/>
            <a:ext cx="1565106" cy="1559172"/>
            <a:chOff x="5466450" y="1041525"/>
            <a:chExt cx="2823063" cy="2812359"/>
          </a:xfrm>
        </p:grpSpPr>
        <p:sp>
          <p:nvSpPr>
            <p:cNvPr id="397" name="Google Shape;397;p34"/>
            <p:cNvSpPr/>
            <p:nvPr/>
          </p:nvSpPr>
          <p:spPr>
            <a:xfrm>
              <a:off x="5466450" y="1062925"/>
              <a:ext cx="1903400" cy="2780275"/>
            </a:xfrm>
            <a:custGeom>
              <a:rect b="b" l="l" r="r" t="t"/>
              <a:pathLst>
                <a:path extrusionOk="0" h="111211" w="76136">
                  <a:moveTo>
                    <a:pt x="56888" y="0"/>
                  </a:moveTo>
                  <a:lnTo>
                    <a:pt x="0" y="88113"/>
                  </a:lnTo>
                  <a:lnTo>
                    <a:pt x="76136" y="111211"/>
                  </a:lnTo>
                  <a:close/>
                </a:path>
              </a:pathLst>
            </a:custGeom>
            <a:noFill/>
            <a:ln cap="flat" cmpd="sng" w="390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98" name="Google Shape;398;p34"/>
            <p:cNvSpPr/>
            <p:nvPr/>
          </p:nvSpPr>
          <p:spPr>
            <a:xfrm>
              <a:off x="6899354" y="1052242"/>
              <a:ext cx="1390159" cy="2801643"/>
            </a:xfrm>
            <a:custGeom>
              <a:rect b="b" l="l" r="r" t="t"/>
              <a:pathLst>
                <a:path extrusionOk="0" h="109933" w="55176">
                  <a:moveTo>
                    <a:pt x="0" y="0"/>
                  </a:moveTo>
                  <a:lnTo>
                    <a:pt x="55176" y="79843"/>
                  </a:lnTo>
                  <a:lnTo>
                    <a:pt x="18686" y="109933"/>
                  </a:lnTo>
                </a:path>
              </a:pathLst>
            </a:custGeom>
            <a:noFill/>
            <a:ln cap="flat" cmpd="sng" w="390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99" name="Google Shape;399;p34"/>
            <p:cNvSpPr/>
            <p:nvPr/>
          </p:nvSpPr>
          <p:spPr>
            <a:xfrm>
              <a:off x="5509200" y="1041525"/>
              <a:ext cx="1390150" cy="2224225"/>
            </a:xfrm>
            <a:custGeom>
              <a:rect b="b" l="l" r="r" t="t"/>
              <a:pathLst>
                <a:path extrusionOk="0" h="88969" w="55606">
                  <a:moveTo>
                    <a:pt x="0" y="88969"/>
                  </a:moveTo>
                  <a:lnTo>
                    <a:pt x="36786" y="57317"/>
                  </a:lnTo>
                  <a:lnTo>
                    <a:pt x="55606" y="0"/>
                  </a:lnTo>
                </a:path>
              </a:pathLst>
            </a:custGeom>
            <a:noFill/>
            <a:ln cap="flat" cmpd="sng" w="390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  <p:sp>
          <p:nvSpPr>
            <p:cNvPr id="400" name="Google Shape;400;p34"/>
            <p:cNvSpPr/>
            <p:nvPr/>
          </p:nvSpPr>
          <p:spPr>
            <a:xfrm>
              <a:off x="6428850" y="2495825"/>
              <a:ext cx="1849950" cy="566750"/>
            </a:xfrm>
            <a:custGeom>
              <a:rect b="b" l="l" r="r" t="t"/>
              <a:pathLst>
                <a:path extrusionOk="0" h="22670" w="73998">
                  <a:moveTo>
                    <a:pt x="0" y="0"/>
                  </a:moveTo>
                  <a:lnTo>
                    <a:pt x="73998" y="22670"/>
                  </a:lnTo>
                </a:path>
              </a:pathLst>
            </a:custGeom>
            <a:noFill/>
            <a:ln cap="flat" cmpd="sng" w="39000">
              <a:solidFill>
                <a:schemeClr val="dk1"/>
              </a:solidFill>
              <a:prstDash val="dash"/>
              <a:round/>
              <a:headEnd len="med" w="med" type="none"/>
              <a:tailEnd len="med" w="med" type="none"/>
            </a:ln>
          </p:spPr>
        </p:sp>
      </p:grpSp>
      <p:pic>
        <p:nvPicPr>
          <p:cNvPr id="401" name="Google Shape;401;p34" title="prism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8800" y="2452988"/>
            <a:ext cx="1326199" cy="1767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2" name="Google Shape;402;p34"/>
          <p:cNvGrpSpPr/>
          <p:nvPr/>
        </p:nvGrpSpPr>
        <p:grpSpPr>
          <a:xfrm>
            <a:off x="7252211" y="2504891"/>
            <a:ext cx="1291821" cy="1614756"/>
            <a:chOff x="3060463" y="1394400"/>
            <a:chExt cx="1753763" cy="2192175"/>
          </a:xfrm>
        </p:grpSpPr>
        <p:sp>
          <p:nvSpPr>
            <p:cNvPr id="403" name="Google Shape;403;p34"/>
            <p:cNvSpPr/>
            <p:nvPr/>
          </p:nvSpPr>
          <p:spPr>
            <a:xfrm>
              <a:off x="3081825" y="1394400"/>
              <a:ext cx="641600" cy="2160075"/>
            </a:xfrm>
            <a:custGeom>
              <a:rect b="b" l="l" r="r" t="t"/>
              <a:pathLst>
                <a:path extrusionOk="0" h="86403" w="25664">
                  <a:moveTo>
                    <a:pt x="0" y="86403"/>
                  </a:moveTo>
                  <a:lnTo>
                    <a:pt x="25664" y="65872"/>
                  </a:lnTo>
                  <a:lnTo>
                    <a:pt x="25664" y="0"/>
                  </a:lnTo>
                </a:path>
              </a:pathLst>
            </a:custGeom>
            <a:noFill/>
            <a:ln cap="flat" cmpd="sng" w="21050">
              <a:solidFill>
                <a:schemeClr val="dk1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cxnSp>
          <p:nvCxnSpPr>
            <p:cNvPr id="404" name="Google Shape;404;p34"/>
            <p:cNvCxnSpPr/>
            <p:nvPr/>
          </p:nvCxnSpPr>
          <p:spPr>
            <a:xfrm>
              <a:off x="3723425" y="3030500"/>
              <a:ext cx="1090800" cy="0"/>
            </a:xfrm>
            <a:prstGeom prst="straightConnector1">
              <a:avLst/>
            </a:prstGeom>
            <a:noFill/>
            <a:ln cap="flat" cmpd="sng" w="21050">
              <a:solidFill>
                <a:schemeClr val="dk1"/>
              </a:solidFill>
              <a:prstDash val="lgDash"/>
              <a:round/>
              <a:headEnd len="med" w="med" type="none"/>
              <a:tailEnd len="med" w="med" type="none"/>
            </a:ln>
          </p:spPr>
        </p:cxnSp>
        <p:grpSp>
          <p:nvGrpSpPr>
            <p:cNvPr id="405" name="Google Shape;405;p34"/>
            <p:cNvGrpSpPr/>
            <p:nvPr/>
          </p:nvGrpSpPr>
          <p:grpSpPr>
            <a:xfrm>
              <a:off x="3060463" y="1394425"/>
              <a:ext cx="1743000" cy="2192150"/>
              <a:chOff x="3060463" y="1394425"/>
              <a:chExt cx="1743000" cy="2192150"/>
            </a:xfrm>
          </p:grpSpPr>
          <p:sp>
            <p:nvSpPr>
              <p:cNvPr id="406" name="Google Shape;406;p34"/>
              <p:cNvSpPr/>
              <p:nvPr/>
            </p:nvSpPr>
            <p:spPr>
              <a:xfrm>
                <a:off x="3060463" y="1394425"/>
                <a:ext cx="1743000" cy="2170750"/>
              </a:xfrm>
              <a:custGeom>
                <a:rect b="b" l="l" r="r" t="t"/>
                <a:pathLst>
                  <a:path extrusionOk="0" h="86830" w="69720">
                    <a:moveTo>
                      <a:pt x="427" y="21815"/>
                    </a:moveTo>
                    <a:lnTo>
                      <a:pt x="0" y="86830"/>
                    </a:lnTo>
                    <a:lnTo>
                      <a:pt x="44484" y="86830"/>
                    </a:lnTo>
                    <a:lnTo>
                      <a:pt x="69720" y="65016"/>
                    </a:lnTo>
                    <a:lnTo>
                      <a:pt x="69293" y="0"/>
                    </a:lnTo>
                    <a:lnTo>
                      <a:pt x="25664" y="0"/>
                    </a:lnTo>
                    <a:close/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07" name="Google Shape;407;p34"/>
              <p:cNvSpPr/>
              <p:nvPr/>
            </p:nvSpPr>
            <p:spPr>
              <a:xfrm>
                <a:off x="3081838" y="1405125"/>
                <a:ext cx="1689550" cy="523975"/>
              </a:xfrm>
              <a:custGeom>
                <a:rect b="b" l="l" r="r" t="t"/>
                <a:pathLst>
                  <a:path extrusionOk="0" h="20959" w="67582">
                    <a:moveTo>
                      <a:pt x="0" y="20959"/>
                    </a:moveTo>
                    <a:lnTo>
                      <a:pt x="43629" y="20959"/>
                    </a:lnTo>
                    <a:lnTo>
                      <a:pt x="67582" y="0"/>
                    </a:lnTo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408" name="Google Shape;408;p34"/>
              <p:cNvSpPr/>
              <p:nvPr/>
            </p:nvSpPr>
            <p:spPr>
              <a:xfrm>
                <a:off x="4161863" y="1939800"/>
                <a:ext cx="10700" cy="1646775"/>
              </a:xfrm>
              <a:custGeom>
                <a:rect b="b" l="l" r="r" t="t"/>
                <a:pathLst>
                  <a:path extrusionOk="0" h="65871" w="428">
                    <a:moveTo>
                      <a:pt x="0" y="0"/>
                    </a:moveTo>
                    <a:lnTo>
                      <a:pt x="428" y="65871"/>
                    </a:lnTo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5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Esta red muestra las caras de un cubo.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al armarlo, el candado queda en la cara superior.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imagen queda paralela al candado?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letra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oveja.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pie.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fogata.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5" name="Google Shape;415;p35"/>
          <p:cNvGrpSpPr/>
          <p:nvPr/>
        </p:nvGrpSpPr>
        <p:grpSpPr>
          <a:xfrm>
            <a:off x="5477161" y="685301"/>
            <a:ext cx="2962008" cy="4144983"/>
            <a:chOff x="4343675" y="442600"/>
            <a:chExt cx="3240000" cy="4534000"/>
          </a:xfrm>
        </p:grpSpPr>
        <p:sp>
          <p:nvSpPr>
            <p:cNvPr id="416" name="Google Shape;416;p35"/>
            <p:cNvSpPr/>
            <p:nvPr/>
          </p:nvSpPr>
          <p:spPr>
            <a:xfrm>
              <a:off x="5423675" y="44260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17" name="Google Shape;417;p35"/>
            <p:cNvSpPr/>
            <p:nvPr/>
          </p:nvSpPr>
          <p:spPr>
            <a:xfrm>
              <a:off x="5423675" y="6138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18" name="Google Shape;418;p35"/>
            <p:cNvSpPr/>
            <p:nvPr/>
          </p:nvSpPr>
          <p:spPr>
            <a:xfrm rot="5400000">
              <a:off x="6043925" y="10842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19" name="Google Shape;419;p35"/>
            <p:cNvSpPr/>
            <p:nvPr/>
          </p:nvSpPr>
          <p:spPr>
            <a:xfrm>
              <a:off x="5423675" y="17045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0" name="Google Shape;420;p35"/>
            <p:cNvSpPr/>
            <p:nvPr/>
          </p:nvSpPr>
          <p:spPr>
            <a:xfrm>
              <a:off x="5423675" y="27952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1" name="Google Shape;421;p35"/>
            <p:cNvSpPr/>
            <p:nvPr/>
          </p:nvSpPr>
          <p:spPr>
            <a:xfrm>
              <a:off x="5423675" y="38859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2" name="Google Shape;422;p35"/>
            <p:cNvSpPr/>
            <p:nvPr/>
          </p:nvSpPr>
          <p:spPr>
            <a:xfrm>
              <a:off x="6503675" y="16938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3" name="Google Shape;423;p35"/>
            <p:cNvSpPr/>
            <p:nvPr/>
          </p:nvSpPr>
          <p:spPr>
            <a:xfrm>
              <a:off x="4343675" y="1693800"/>
              <a:ext cx="1080000" cy="1080000"/>
            </a:xfrm>
            <a:prstGeom prst="rect">
              <a:avLst/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4" name="Google Shape;424;p35"/>
            <p:cNvSpPr/>
            <p:nvPr/>
          </p:nvSpPr>
          <p:spPr>
            <a:xfrm flipH="1" rot="-5400000">
              <a:off x="4803425" y="10628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5" name="Google Shape;425;p35"/>
            <p:cNvSpPr/>
            <p:nvPr/>
          </p:nvSpPr>
          <p:spPr>
            <a:xfrm rot="5400000">
              <a:off x="6043925" y="32656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6" name="Google Shape;426;p35"/>
            <p:cNvSpPr/>
            <p:nvPr/>
          </p:nvSpPr>
          <p:spPr>
            <a:xfrm flipH="1" rot="-5400000">
              <a:off x="4803425" y="32442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7" name="Google Shape;427;p35"/>
            <p:cNvSpPr/>
            <p:nvPr/>
          </p:nvSpPr>
          <p:spPr>
            <a:xfrm rot="5400000">
              <a:off x="6043925" y="43456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sp>
          <p:nvSpPr>
            <p:cNvPr id="428" name="Google Shape;428;p35"/>
            <p:cNvSpPr/>
            <p:nvPr/>
          </p:nvSpPr>
          <p:spPr>
            <a:xfrm flipH="1" rot="-5400000">
              <a:off x="4803425" y="4356350"/>
              <a:ext cx="1080000" cy="160500"/>
            </a:xfrm>
            <a:prstGeom prst="trapezoid">
              <a:avLst>
                <a:gd fmla="val 64279" name="adj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  <p:pic>
          <p:nvPicPr>
            <p:cNvPr id="429" name="Google Shape;429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6526450" y="1727275"/>
              <a:ext cx="1034450" cy="1034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35" title="iman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463474" y="1732913"/>
              <a:ext cx="1023174" cy="10231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p35" title="fuego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423675" y="2832512"/>
              <a:ext cx="976950" cy="976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35" title="granja-de-ovejas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423950" y="1760750"/>
              <a:ext cx="1034450" cy="1034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35" title="cerrar-con-llave.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475198" y="665334"/>
              <a:ext cx="976950" cy="9769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4" name="Google Shape;434;p35"/>
            <p:cNvSpPr/>
            <p:nvPr/>
          </p:nvSpPr>
          <p:spPr>
            <a:xfrm>
              <a:off x="5691000" y="4014275"/>
              <a:ext cx="582900" cy="780600"/>
            </a:xfrm>
            <a:prstGeom prst="corner">
              <a:avLst>
                <a:gd fmla="val 50000" name="adj1"/>
                <a:gd fmla="val 50000" name="adj2"/>
              </a:avLst>
            </a:prstGeom>
            <a:solidFill>
              <a:schemeClr val="lt1"/>
            </a:solidFill>
            <a:ln cap="flat" cmpd="sng" w="348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3575" lIns="83575" spcFirstLastPara="1" rIns="83575" wrap="square" tIns="83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79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6"/>
          <p:cNvSpPr txBox="1"/>
          <p:nvPr/>
        </p:nvSpPr>
        <p:spPr>
          <a:xfrm>
            <a:off x="5284650" y="517550"/>
            <a:ext cx="3721200" cy="44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siguientes figuras tiene la característica común anterio?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36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siguientes figuras tienen una característica común.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siguientes figuras NO tienen esa característica común.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2" name="Google Shape;44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873" y="1034875"/>
            <a:ext cx="3008625" cy="110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2875" y="3001663"/>
            <a:ext cx="3333750" cy="134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4973" y="1731750"/>
            <a:ext cx="1038675" cy="99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16763" y="1537088"/>
            <a:ext cx="1228725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12063" y="3430288"/>
            <a:ext cx="1171575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54888" y="3171088"/>
            <a:ext cx="752475" cy="12287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48" name="Google Shape;448;p36"/>
          <p:cNvGraphicFramePr/>
          <p:nvPr/>
        </p:nvGraphicFramePr>
        <p:xfrm>
          <a:off x="5616075" y="1517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82850"/>
                <a:gridCol w="992375"/>
                <a:gridCol w="382850"/>
                <a:gridCol w="382850"/>
                <a:gridCol w="1088500"/>
              </a:tblGrid>
              <a:tr h="3171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317175">
                <a:tc gridSpan="2" vMerge="1"/>
                <a:tc hMerge="1" vMerge="1"/>
                <a:tc vMerge="1"/>
                <a:tc gridSpan="2" vMerge="1"/>
                <a:tc hMerge="1" vMerge="1"/>
              </a:tr>
              <a:tr h="305000">
                <a:tc gridSpan="2" vMerge="1"/>
                <a:tc hMerge="1" vMerge="1"/>
                <a:tc vMerge="1"/>
                <a:tc gridSpan="2" vMerge="1"/>
                <a:tc hMerge="1" vMerge="1"/>
              </a:tr>
              <a:tr h="318925"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graphicFrame>
        <p:nvGraphicFramePr>
          <p:cNvPr id="449" name="Google Shape;449;p36"/>
          <p:cNvGraphicFramePr/>
          <p:nvPr/>
        </p:nvGraphicFramePr>
        <p:xfrm>
          <a:off x="5616075" y="3156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382850"/>
                <a:gridCol w="992375"/>
                <a:gridCol w="382850"/>
                <a:gridCol w="382850"/>
                <a:gridCol w="1088500"/>
              </a:tblGrid>
              <a:tr h="3171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</a:t>
                      </a: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317175">
                <a:tc gridSpan="2" vMerge="1"/>
                <a:tc hMerge="1" vMerge="1"/>
                <a:tc vMerge="1"/>
                <a:tc gridSpan="2" vMerge="1"/>
                <a:tc hMerge="1" vMerge="1"/>
              </a:tr>
              <a:tr h="305000">
                <a:tc gridSpan="2" vMerge="1"/>
                <a:tc hMerge="1" vMerge="1"/>
                <a:tc vMerge="1"/>
                <a:tc gridSpan="2" vMerge="1"/>
                <a:tc hMerge="1" vMerge="1"/>
              </a:tr>
              <a:tr h="318925"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siguientes vistas corresponden a un cuerpo geométrico.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La representación plana de la vista desde arriba es: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56" name="Google Shape;456;p37"/>
          <p:cNvGraphicFramePr/>
          <p:nvPr/>
        </p:nvGraphicFramePr>
        <p:xfrm>
          <a:off x="313288" y="3495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82850"/>
                <a:gridCol w="452175"/>
                <a:gridCol w="1393250"/>
                <a:gridCol w="382850"/>
                <a:gridCol w="1415075"/>
                <a:gridCol w="540350"/>
                <a:gridCol w="382850"/>
                <a:gridCol w="382850"/>
                <a:gridCol w="1475225"/>
              </a:tblGrid>
              <a:tr h="34412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34412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33092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34602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graphicFrame>
        <p:nvGraphicFramePr>
          <p:cNvPr id="457" name="Google Shape;457;p37"/>
          <p:cNvGraphicFramePr/>
          <p:nvPr/>
        </p:nvGraphicFramePr>
        <p:xfrm>
          <a:off x="1873525" y="1035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1738850"/>
                <a:gridCol w="1738850"/>
                <a:gridCol w="1738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Frente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Lado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Arriba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58" name="Google Shape;458;p37"/>
          <p:cNvSpPr/>
          <p:nvPr/>
        </p:nvSpPr>
        <p:spPr>
          <a:xfrm>
            <a:off x="2406075" y="1586900"/>
            <a:ext cx="588000" cy="1133400"/>
          </a:xfrm>
          <a:prstGeom prst="rect">
            <a:avLst/>
          </a:prstGeom>
          <a:solidFill>
            <a:srgbClr val="CCCCCC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37"/>
          <p:cNvSpPr/>
          <p:nvPr/>
        </p:nvSpPr>
        <p:spPr>
          <a:xfrm>
            <a:off x="4187800" y="1586900"/>
            <a:ext cx="588000" cy="1133400"/>
          </a:xfrm>
          <a:prstGeom prst="rect">
            <a:avLst/>
          </a:prstGeom>
          <a:solidFill>
            <a:srgbClr val="CCCCCC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37"/>
          <p:cNvSpPr/>
          <p:nvPr/>
        </p:nvSpPr>
        <p:spPr>
          <a:xfrm>
            <a:off x="5833350" y="1803350"/>
            <a:ext cx="702300" cy="700500"/>
          </a:xfrm>
          <a:prstGeom prst="triangle">
            <a:avLst>
              <a:gd fmla="val 50000" name="adj"/>
            </a:avLst>
          </a:prstGeom>
          <a:solidFill>
            <a:srgbClr val="CCCCCC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1" name="Google Shape;461;p37"/>
          <p:cNvGrpSpPr/>
          <p:nvPr/>
        </p:nvGrpSpPr>
        <p:grpSpPr>
          <a:xfrm>
            <a:off x="2744379" y="3554543"/>
            <a:ext cx="1116084" cy="1237061"/>
            <a:chOff x="2744249" y="3554404"/>
            <a:chExt cx="1388337" cy="1538825"/>
          </a:xfrm>
        </p:grpSpPr>
        <p:grpSp>
          <p:nvGrpSpPr>
            <p:cNvPr id="462" name="Google Shape;462;p37"/>
            <p:cNvGrpSpPr/>
            <p:nvPr/>
          </p:nvGrpSpPr>
          <p:grpSpPr>
            <a:xfrm>
              <a:off x="2744249" y="3554404"/>
              <a:ext cx="1388337" cy="1025825"/>
              <a:chOff x="634950" y="3712250"/>
              <a:chExt cx="1591400" cy="1176000"/>
            </a:xfrm>
          </p:grpSpPr>
          <p:sp>
            <p:nvSpPr>
              <p:cNvPr id="463" name="Google Shape;463;p37"/>
              <p:cNvSpPr/>
              <p:nvPr/>
            </p:nvSpPr>
            <p:spPr>
              <a:xfrm rot="5400000">
                <a:off x="907650" y="3439550"/>
                <a:ext cx="588000" cy="1133400"/>
              </a:xfrm>
              <a:prstGeom prst="rect">
                <a:avLst/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  <p:sp>
            <p:nvSpPr>
              <p:cNvPr id="464" name="Google Shape;464;p37"/>
              <p:cNvSpPr/>
              <p:nvPr/>
            </p:nvSpPr>
            <p:spPr>
              <a:xfrm rot="5400000">
                <a:off x="907650" y="4027550"/>
                <a:ext cx="588000" cy="1133400"/>
              </a:xfrm>
              <a:prstGeom prst="rect">
                <a:avLst/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  <p:sp>
            <p:nvSpPr>
              <p:cNvPr id="465" name="Google Shape;465;p37"/>
              <p:cNvSpPr/>
              <p:nvPr/>
            </p:nvSpPr>
            <p:spPr>
              <a:xfrm rot="5400000">
                <a:off x="1703300" y="3777200"/>
                <a:ext cx="588000" cy="458100"/>
              </a:xfrm>
              <a:prstGeom prst="triangle">
                <a:avLst>
                  <a:gd fmla="val 50000" name="adj"/>
                </a:avLst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</p:grpSp>
        <p:sp>
          <p:nvSpPr>
            <p:cNvPr id="466" name="Google Shape;466;p37"/>
            <p:cNvSpPr/>
            <p:nvPr/>
          </p:nvSpPr>
          <p:spPr>
            <a:xfrm rot="5400000">
              <a:off x="2982152" y="4342329"/>
              <a:ext cx="513000" cy="988800"/>
            </a:xfrm>
            <a:prstGeom prst="rect">
              <a:avLst/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</p:grpSp>
      <p:grpSp>
        <p:nvGrpSpPr>
          <p:cNvPr id="467" name="Google Shape;467;p37"/>
          <p:cNvGrpSpPr/>
          <p:nvPr/>
        </p:nvGrpSpPr>
        <p:grpSpPr>
          <a:xfrm>
            <a:off x="5029913" y="3554543"/>
            <a:ext cx="1437400" cy="1237061"/>
            <a:chOff x="5029913" y="3554543"/>
            <a:chExt cx="1437400" cy="1237061"/>
          </a:xfrm>
        </p:grpSpPr>
        <p:grpSp>
          <p:nvGrpSpPr>
            <p:cNvPr id="468" name="Google Shape;468;p37"/>
            <p:cNvGrpSpPr/>
            <p:nvPr/>
          </p:nvGrpSpPr>
          <p:grpSpPr>
            <a:xfrm>
              <a:off x="5351229" y="3554543"/>
              <a:ext cx="1116084" cy="1237061"/>
              <a:chOff x="2744249" y="3554404"/>
              <a:chExt cx="1388337" cy="1538825"/>
            </a:xfrm>
          </p:grpSpPr>
          <p:grpSp>
            <p:nvGrpSpPr>
              <p:cNvPr id="469" name="Google Shape;469;p37"/>
              <p:cNvGrpSpPr/>
              <p:nvPr/>
            </p:nvGrpSpPr>
            <p:grpSpPr>
              <a:xfrm>
                <a:off x="2744249" y="3554404"/>
                <a:ext cx="1388337" cy="1025825"/>
                <a:chOff x="634950" y="3712250"/>
                <a:chExt cx="1591400" cy="1176000"/>
              </a:xfrm>
            </p:grpSpPr>
            <p:sp>
              <p:nvSpPr>
                <p:cNvPr id="470" name="Google Shape;470;p37"/>
                <p:cNvSpPr/>
                <p:nvPr/>
              </p:nvSpPr>
              <p:spPr>
                <a:xfrm rot="5400000">
                  <a:off x="907650" y="3439550"/>
                  <a:ext cx="588000" cy="1133400"/>
                </a:xfrm>
                <a:prstGeom prst="rect">
                  <a:avLst/>
                </a:prstGeom>
                <a:solidFill>
                  <a:srgbClr val="CCCCCC"/>
                </a:solidFill>
                <a:ln cap="flat" cmpd="sng" w="20050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64100" lIns="64100" spcFirstLastPara="1" rIns="64100" wrap="square" tIns="641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81"/>
                </a:p>
              </p:txBody>
            </p:sp>
            <p:sp>
              <p:nvSpPr>
                <p:cNvPr id="471" name="Google Shape;471;p37"/>
                <p:cNvSpPr/>
                <p:nvPr/>
              </p:nvSpPr>
              <p:spPr>
                <a:xfrm rot="5400000">
                  <a:off x="907650" y="4027550"/>
                  <a:ext cx="588000" cy="1133400"/>
                </a:xfrm>
                <a:prstGeom prst="rect">
                  <a:avLst/>
                </a:prstGeom>
                <a:solidFill>
                  <a:srgbClr val="CCCCCC"/>
                </a:solidFill>
                <a:ln cap="flat" cmpd="sng" w="20050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64100" lIns="64100" spcFirstLastPara="1" rIns="64100" wrap="square" tIns="641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81"/>
                </a:p>
              </p:txBody>
            </p:sp>
            <p:sp>
              <p:nvSpPr>
                <p:cNvPr id="472" name="Google Shape;472;p37"/>
                <p:cNvSpPr/>
                <p:nvPr/>
              </p:nvSpPr>
              <p:spPr>
                <a:xfrm rot="5400000">
                  <a:off x="1703300" y="3777200"/>
                  <a:ext cx="588000" cy="458100"/>
                </a:xfrm>
                <a:prstGeom prst="triangle">
                  <a:avLst>
                    <a:gd fmla="val 50000" name="adj"/>
                  </a:avLst>
                </a:prstGeom>
                <a:solidFill>
                  <a:srgbClr val="CCCCCC"/>
                </a:solidFill>
                <a:ln cap="flat" cmpd="sng" w="20050">
                  <a:solidFill>
                    <a:schemeClr val="dk1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64100" lIns="64100" spcFirstLastPara="1" rIns="64100" wrap="square" tIns="64100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981"/>
                </a:p>
              </p:txBody>
            </p:sp>
          </p:grpSp>
          <p:sp>
            <p:nvSpPr>
              <p:cNvPr id="473" name="Google Shape;473;p37"/>
              <p:cNvSpPr/>
              <p:nvPr/>
            </p:nvSpPr>
            <p:spPr>
              <a:xfrm rot="5400000">
                <a:off x="2982152" y="4342329"/>
                <a:ext cx="513000" cy="988800"/>
              </a:xfrm>
              <a:prstGeom prst="rect">
                <a:avLst/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</p:grpSp>
        <p:sp>
          <p:nvSpPr>
            <p:cNvPr id="474" name="Google Shape;474;p37"/>
            <p:cNvSpPr/>
            <p:nvPr/>
          </p:nvSpPr>
          <p:spPr>
            <a:xfrm flipH="1" rot="-5400000">
              <a:off x="4984463" y="3599993"/>
              <a:ext cx="412200" cy="321300"/>
            </a:xfrm>
            <a:prstGeom prst="triangle">
              <a:avLst>
                <a:gd fmla="val 50000" name="adj"/>
              </a:avLst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</p:grpSp>
      <p:grpSp>
        <p:nvGrpSpPr>
          <p:cNvPr id="475" name="Google Shape;475;p37"/>
          <p:cNvGrpSpPr/>
          <p:nvPr/>
        </p:nvGrpSpPr>
        <p:grpSpPr>
          <a:xfrm>
            <a:off x="7310288" y="3839968"/>
            <a:ext cx="1437400" cy="824661"/>
            <a:chOff x="5029913" y="3554543"/>
            <a:chExt cx="1437400" cy="824661"/>
          </a:xfrm>
        </p:grpSpPr>
        <p:sp>
          <p:nvSpPr>
            <p:cNvPr id="476" name="Google Shape;476;p37"/>
            <p:cNvSpPr/>
            <p:nvPr/>
          </p:nvSpPr>
          <p:spPr>
            <a:xfrm flipH="1" rot="-5400000">
              <a:off x="4984463" y="3599993"/>
              <a:ext cx="412200" cy="321300"/>
            </a:xfrm>
            <a:prstGeom prst="triangle">
              <a:avLst>
                <a:gd fmla="val 50000" name="adj"/>
              </a:avLst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grpSp>
          <p:nvGrpSpPr>
            <p:cNvPr id="477" name="Google Shape;477;p37"/>
            <p:cNvGrpSpPr/>
            <p:nvPr/>
          </p:nvGrpSpPr>
          <p:grpSpPr>
            <a:xfrm>
              <a:off x="5351229" y="3554543"/>
              <a:ext cx="1116084" cy="824661"/>
              <a:chOff x="634950" y="3712250"/>
              <a:chExt cx="1591400" cy="1176000"/>
            </a:xfrm>
          </p:grpSpPr>
          <p:sp>
            <p:nvSpPr>
              <p:cNvPr id="478" name="Google Shape;478;p37"/>
              <p:cNvSpPr/>
              <p:nvPr/>
            </p:nvSpPr>
            <p:spPr>
              <a:xfrm rot="5400000">
                <a:off x="907650" y="3439550"/>
                <a:ext cx="588000" cy="1133400"/>
              </a:xfrm>
              <a:prstGeom prst="rect">
                <a:avLst/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  <p:sp>
            <p:nvSpPr>
              <p:cNvPr id="479" name="Google Shape;479;p37"/>
              <p:cNvSpPr/>
              <p:nvPr/>
            </p:nvSpPr>
            <p:spPr>
              <a:xfrm rot="5400000">
                <a:off x="1703300" y="3777200"/>
                <a:ext cx="588000" cy="458100"/>
              </a:xfrm>
              <a:prstGeom prst="triangle">
                <a:avLst>
                  <a:gd fmla="val 50000" name="adj"/>
                </a:avLst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  <p:sp>
            <p:nvSpPr>
              <p:cNvPr id="480" name="Google Shape;480;p37"/>
              <p:cNvSpPr/>
              <p:nvPr/>
            </p:nvSpPr>
            <p:spPr>
              <a:xfrm rot="5400000">
                <a:off x="907650" y="4027550"/>
                <a:ext cx="588000" cy="1133400"/>
              </a:xfrm>
              <a:prstGeom prst="rect">
                <a:avLst/>
              </a:prstGeom>
              <a:solidFill>
                <a:srgbClr val="CCCCCC"/>
              </a:solidFill>
              <a:ln cap="flat" cmpd="sng" w="2005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64100" lIns="64100" spcFirstLastPara="1" rIns="64100" wrap="square" tIns="6410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981"/>
              </a:p>
            </p:txBody>
          </p:sp>
        </p:grpSp>
      </p:grpSp>
      <p:grpSp>
        <p:nvGrpSpPr>
          <p:cNvPr id="481" name="Google Shape;481;p37"/>
          <p:cNvGrpSpPr/>
          <p:nvPr/>
        </p:nvGrpSpPr>
        <p:grpSpPr>
          <a:xfrm>
            <a:off x="683254" y="3760993"/>
            <a:ext cx="1116084" cy="824661"/>
            <a:chOff x="634950" y="3712250"/>
            <a:chExt cx="1591400" cy="1176000"/>
          </a:xfrm>
        </p:grpSpPr>
        <p:sp>
          <p:nvSpPr>
            <p:cNvPr id="482" name="Google Shape;482;p37"/>
            <p:cNvSpPr/>
            <p:nvPr/>
          </p:nvSpPr>
          <p:spPr>
            <a:xfrm rot="5400000">
              <a:off x="907650" y="3439550"/>
              <a:ext cx="588000" cy="1133400"/>
            </a:xfrm>
            <a:prstGeom prst="rect">
              <a:avLst/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483" name="Google Shape;483;p37"/>
            <p:cNvSpPr/>
            <p:nvPr/>
          </p:nvSpPr>
          <p:spPr>
            <a:xfrm rot="5400000">
              <a:off x="907650" y="4027550"/>
              <a:ext cx="588000" cy="1133400"/>
            </a:xfrm>
            <a:prstGeom prst="rect">
              <a:avLst/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484" name="Google Shape;484;p37"/>
            <p:cNvSpPr/>
            <p:nvPr/>
          </p:nvSpPr>
          <p:spPr>
            <a:xfrm rot="5400000">
              <a:off x="1703300" y="3777200"/>
              <a:ext cx="588000" cy="458100"/>
            </a:xfrm>
            <a:prstGeom prst="triangle">
              <a:avLst>
                <a:gd fmla="val 50000" name="adj"/>
              </a:avLst>
            </a:prstGeom>
            <a:solidFill>
              <a:srgbClr val="CCCCCC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00" lIns="64100" spcFirstLastPara="1" rIns="64100" wrap="square" tIns="641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0" name="Google Shape;490;p38"/>
          <p:cNvGraphicFramePr/>
          <p:nvPr/>
        </p:nvGraphicFramePr>
        <p:xfrm>
          <a:off x="311175" y="2351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540350"/>
                <a:gridCol w="382850"/>
                <a:gridCol w="373975"/>
                <a:gridCol w="147522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869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sp>
        <p:nvSpPr>
          <p:cNvPr id="491" name="Google Shape;491;p3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polígono cumple las siguientes condiciones?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Tiene dos pares de lados paralelos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No tiene ángulos rectos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38"/>
          <p:cNvSpPr/>
          <p:nvPr/>
        </p:nvSpPr>
        <p:spPr>
          <a:xfrm>
            <a:off x="387100" y="2987725"/>
            <a:ext cx="1529100" cy="7983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38"/>
          <p:cNvSpPr/>
          <p:nvPr/>
        </p:nvSpPr>
        <p:spPr>
          <a:xfrm>
            <a:off x="2870650" y="2987725"/>
            <a:ext cx="884700" cy="7983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38"/>
          <p:cNvSpPr/>
          <p:nvPr/>
        </p:nvSpPr>
        <p:spPr>
          <a:xfrm>
            <a:off x="7304975" y="2913113"/>
            <a:ext cx="1285800" cy="798300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38"/>
          <p:cNvSpPr/>
          <p:nvPr/>
        </p:nvSpPr>
        <p:spPr>
          <a:xfrm>
            <a:off x="4921100" y="2916613"/>
            <a:ext cx="1507750" cy="791300"/>
          </a:xfrm>
          <a:custGeom>
            <a:rect b="b" l="l" r="r" t="t"/>
            <a:pathLst>
              <a:path extrusionOk="0" h="31652" w="60310">
                <a:moveTo>
                  <a:pt x="0" y="856"/>
                </a:moveTo>
                <a:lnTo>
                  <a:pt x="0" y="31225"/>
                </a:lnTo>
                <a:lnTo>
                  <a:pt x="60310" y="31652"/>
                </a:lnTo>
                <a:lnTo>
                  <a:pt x="38923" y="0"/>
                </a:ln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Traslada el triángulo 4 cuadrados hacia abajo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y 2 hacia la derecha.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2" name="Google Shape;50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0500" y="583838"/>
            <a:ext cx="4089625" cy="4347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8"/>
          <p:cNvGrpSpPr/>
          <p:nvPr/>
        </p:nvGrpSpPr>
        <p:grpSpPr>
          <a:xfrm>
            <a:off x="465950" y="2965700"/>
            <a:ext cx="3838698" cy="1821923"/>
            <a:chOff x="465950" y="2965700"/>
            <a:chExt cx="3838698" cy="1821923"/>
          </a:xfrm>
        </p:grpSpPr>
        <p:pic>
          <p:nvPicPr>
            <p:cNvPr id="48" name="Google Shape;48;p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65950" y="2965700"/>
              <a:ext cx="1419100" cy="18219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90773" y="3011038"/>
              <a:ext cx="1913875" cy="17312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" name="Google Shape;50;p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las alternativas muestra la red del siguiente cuerpo?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1" name="Google Shape;51;p8"/>
          <p:cNvGraphicFramePr/>
          <p:nvPr/>
        </p:nvGraphicFramePr>
        <p:xfrm>
          <a:off x="337488" y="2916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540350"/>
                <a:gridCol w="382850"/>
                <a:gridCol w="373975"/>
                <a:gridCol w="147522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869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  <p:pic>
        <p:nvPicPr>
          <p:cNvPr id="52" name="Google Shape;52;p8"/>
          <p:cNvPicPr preferRelativeResize="0"/>
          <p:nvPr/>
        </p:nvPicPr>
        <p:blipFill rotWithShape="1">
          <a:blip r:embed="rId5">
            <a:alphaModFix/>
          </a:blip>
          <a:srcRect b="0" l="-2820" r="2820" t="0"/>
          <a:stretch/>
        </p:blipFill>
        <p:spPr>
          <a:xfrm>
            <a:off x="3541324" y="994700"/>
            <a:ext cx="1806625" cy="184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53038" y="3047862"/>
            <a:ext cx="1419100" cy="1657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80962" y="3051370"/>
            <a:ext cx="1419100" cy="1650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los cuerpos que aparecen a continuación, tiene las siguientes características?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Es un poliedro.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Tiene dos caras basales y paralelas.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- Tiene 9 aristas, 5 caras y 6 vértices.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1" name="Google Shape;61;p9"/>
          <p:cNvGrpSpPr/>
          <p:nvPr/>
        </p:nvGrpSpPr>
        <p:grpSpPr>
          <a:xfrm>
            <a:off x="511350" y="2418488"/>
            <a:ext cx="8105373" cy="1869440"/>
            <a:chOff x="511350" y="2418488"/>
            <a:chExt cx="8105373" cy="1869440"/>
          </a:xfrm>
        </p:grpSpPr>
        <p:pic>
          <p:nvPicPr>
            <p:cNvPr id="62" name="Google Shape;62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1350" y="2418500"/>
              <a:ext cx="1311750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" name="Google Shape;63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492250" y="2418500"/>
              <a:ext cx="1538455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" name="Google Shape;64;p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304973" y="2418488"/>
              <a:ext cx="1311750" cy="18694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5" name="Google Shape;65;p9"/>
          <p:cNvGrpSpPr/>
          <p:nvPr/>
        </p:nvGrpSpPr>
        <p:grpSpPr>
          <a:xfrm>
            <a:off x="4995911" y="2504891"/>
            <a:ext cx="1291821" cy="1614756"/>
            <a:chOff x="3060463" y="1394400"/>
            <a:chExt cx="1753763" cy="2192175"/>
          </a:xfrm>
        </p:grpSpPr>
        <p:sp>
          <p:nvSpPr>
            <p:cNvPr id="66" name="Google Shape;66;p9"/>
            <p:cNvSpPr/>
            <p:nvPr/>
          </p:nvSpPr>
          <p:spPr>
            <a:xfrm>
              <a:off x="3081825" y="1394400"/>
              <a:ext cx="641600" cy="2160075"/>
            </a:xfrm>
            <a:custGeom>
              <a:rect b="b" l="l" r="r" t="t"/>
              <a:pathLst>
                <a:path extrusionOk="0" h="86403" w="25664">
                  <a:moveTo>
                    <a:pt x="0" y="86403"/>
                  </a:moveTo>
                  <a:lnTo>
                    <a:pt x="25664" y="65872"/>
                  </a:lnTo>
                  <a:lnTo>
                    <a:pt x="25664" y="0"/>
                  </a:lnTo>
                </a:path>
              </a:pathLst>
            </a:custGeom>
            <a:noFill/>
            <a:ln cap="flat" cmpd="sng" w="21050">
              <a:solidFill>
                <a:schemeClr val="dk1"/>
              </a:solidFill>
              <a:prstDash val="lgDash"/>
              <a:round/>
              <a:headEnd len="med" w="med" type="none"/>
              <a:tailEnd len="med" w="med" type="none"/>
            </a:ln>
          </p:spPr>
        </p:sp>
        <p:cxnSp>
          <p:nvCxnSpPr>
            <p:cNvPr id="67" name="Google Shape;67;p9"/>
            <p:cNvCxnSpPr/>
            <p:nvPr/>
          </p:nvCxnSpPr>
          <p:spPr>
            <a:xfrm>
              <a:off x="3723425" y="3030500"/>
              <a:ext cx="1090800" cy="0"/>
            </a:xfrm>
            <a:prstGeom prst="straightConnector1">
              <a:avLst/>
            </a:prstGeom>
            <a:noFill/>
            <a:ln cap="flat" cmpd="sng" w="21050">
              <a:solidFill>
                <a:schemeClr val="dk1"/>
              </a:solidFill>
              <a:prstDash val="lgDash"/>
              <a:round/>
              <a:headEnd len="med" w="med" type="none"/>
              <a:tailEnd len="med" w="med" type="none"/>
            </a:ln>
          </p:spPr>
        </p:cxnSp>
        <p:grpSp>
          <p:nvGrpSpPr>
            <p:cNvPr id="68" name="Google Shape;68;p9"/>
            <p:cNvGrpSpPr/>
            <p:nvPr/>
          </p:nvGrpSpPr>
          <p:grpSpPr>
            <a:xfrm>
              <a:off x="3060463" y="1394425"/>
              <a:ext cx="1743000" cy="2192150"/>
              <a:chOff x="3060463" y="1394425"/>
              <a:chExt cx="1743000" cy="2192150"/>
            </a:xfrm>
          </p:grpSpPr>
          <p:sp>
            <p:nvSpPr>
              <p:cNvPr id="69" name="Google Shape;69;p9"/>
              <p:cNvSpPr/>
              <p:nvPr/>
            </p:nvSpPr>
            <p:spPr>
              <a:xfrm>
                <a:off x="3060463" y="1394425"/>
                <a:ext cx="1743000" cy="2170750"/>
              </a:xfrm>
              <a:custGeom>
                <a:rect b="b" l="l" r="r" t="t"/>
                <a:pathLst>
                  <a:path extrusionOk="0" h="86830" w="69720">
                    <a:moveTo>
                      <a:pt x="427" y="21815"/>
                    </a:moveTo>
                    <a:lnTo>
                      <a:pt x="0" y="86830"/>
                    </a:lnTo>
                    <a:lnTo>
                      <a:pt x="44484" y="86830"/>
                    </a:lnTo>
                    <a:lnTo>
                      <a:pt x="69720" y="65016"/>
                    </a:lnTo>
                    <a:lnTo>
                      <a:pt x="69293" y="0"/>
                    </a:lnTo>
                    <a:lnTo>
                      <a:pt x="25664" y="0"/>
                    </a:lnTo>
                    <a:close/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0" name="Google Shape;70;p9"/>
              <p:cNvSpPr/>
              <p:nvPr/>
            </p:nvSpPr>
            <p:spPr>
              <a:xfrm>
                <a:off x="3081838" y="1405125"/>
                <a:ext cx="1689550" cy="523975"/>
              </a:xfrm>
              <a:custGeom>
                <a:rect b="b" l="l" r="r" t="t"/>
                <a:pathLst>
                  <a:path extrusionOk="0" h="20959" w="67582">
                    <a:moveTo>
                      <a:pt x="0" y="20959"/>
                    </a:moveTo>
                    <a:lnTo>
                      <a:pt x="43629" y="20959"/>
                    </a:lnTo>
                    <a:lnTo>
                      <a:pt x="67582" y="0"/>
                    </a:lnTo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  <p:sp>
            <p:nvSpPr>
              <p:cNvPr id="71" name="Google Shape;71;p9"/>
              <p:cNvSpPr/>
              <p:nvPr/>
            </p:nvSpPr>
            <p:spPr>
              <a:xfrm>
                <a:off x="4161863" y="1939800"/>
                <a:ext cx="10700" cy="1646775"/>
              </a:xfrm>
              <a:custGeom>
                <a:rect b="b" l="l" r="r" t="t"/>
                <a:pathLst>
                  <a:path extrusionOk="0" h="65871" w="428">
                    <a:moveTo>
                      <a:pt x="0" y="0"/>
                    </a:moveTo>
                    <a:lnTo>
                      <a:pt x="428" y="65871"/>
                    </a:lnTo>
                  </a:path>
                </a:pathLst>
              </a:custGeom>
              <a:noFill/>
              <a:ln cap="flat" cmpd="sng" w="28050">
                <a:solidFill>
                  <a:schemeClr val="dk1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sp>
        </p:grpSp>
      </p:grpSp>
      <p:graphicFrame>
        <p:nvGraphicFramePr>
          <p:cNvPr id="72" name="Google Shape;72;p9"/>
          <p:cNvGraphicFramePr/>
          <p:nvPr/>
        </p:nvGraphicFramePr>
        <p:xfrm>
          <a:off x="311175" y="2351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{2236409B-84EA-48AE-8F3A-CA8AB5263EC9}</a:tableStyleId>
              </a:tblPr>
              <a:tblGrid>
                <a:gridCol w="439700"/>
                <a:gridCol w="1270225"/>
                <a:gridCol w="343350"/>
                <a:gridCol w="452175"/>
                <a:gridCol w="1393250"/>
                <a:gridCol w="382850"/>
                <a:gridCol w="1415075"/>
                <a:gridCol w="540350"/>
                <a:gridCol w="382850"/>
                <a:gridCol w="373975"/>
                <a:gridCol w="1475225"/>
              </a:tblGrid>
              <a:tr h="484275"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 rowSpan="4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 hMerge="1"/>
              </a:tr>
              <a:tr h="4842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65700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  <a:tr h="486975"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  <a:tc vMerge="1"/>
                <a:tc gridSpan="2" vMerge="1"/>
                <a:tc hMerge="1" vMerge="1"/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cuál de las siguientes imágenes se muestra una traslación?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imagen 1.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imagen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imagen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imagen 2 y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" name="Google Shape;7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625" y="946900"/>
            <a:ext cx="7690524" cy="231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El par ordenado que corresponde a la representación del punto A es: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(3,2)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(2,2)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(2,3)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(3,3)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Google Shape;8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0575" y="1204800"/>
            <a:ext cx="3367450" cy="325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¿A qué cuerpo geométrico corresponde la siguiente red?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Pirámide de base triangular.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Pirámide de base cuadrada.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Prisma de base triangular.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Prisma de base cuadrada.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5275" y="1082513"/>
            <a:ext cx="2514600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6225" y="765675"/>
            <a:ext cx="6262226" cy="17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 continuación se muestra un grupo de figuras.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figuras tiene el mismo número de vértices?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Figuras 1 y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Figuras 2 y 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FIguras 3 y 4.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Figuras 1 y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