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y="5143500" cx="9144000"/>
  <p:notesSz cx="6858000" cy="9144000"/>
  <p:embeddedFontLst>
    <p:embeddedFont>
      <p:font typeface="Open Sans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5B62EEC-AA0F-47F2-8EA6-6774DCA78934}">
  <a:tblStyle styleId="{55B62EEC-AA0F-47F2-8EA6-6774DCA7893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italic.fntdata"/><Relationship Id="rId20" Type="http://schemas.openxmlformats.org/officeDocument/2006/relationships/slide" Target="slides/slide14.xml"/><Relationship Id="rId41" Type="http://schemas.openxmlformats.org/officeDocument/2006/relationships/font" Target="fonts/OpenSans-boldItalic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OpenSans-bold.fntdata"/><Relationship Id="rId16" Type="http://schemas.openxmlformats.org/officeDocument/2006/relationships/slide" Target="slides/slide10.xml"/><Relationship Id="rId38" Type="http://schemas.openxmlformats.org/officeDocument/2006/relationships/font" Target="fonts/OpenSans-regular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378f555dba7_0_6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378f555dba7_0_6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7d02f61140_0_8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7d02f61140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37d02f61140_0_8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7d02f61140_0_11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7d02f61140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37d02f61140_0_1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7d2d3d4df8_0_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7d2d3d4df8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g37d2d3d4df8_0_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7d2d3d4df8_0_4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7d2d3d4df8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37d2d3d4df8_0_4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7d2d3d4df8_0_5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7d2d3d4df8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37d2d3d4df8_0_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7f2ccfc65a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7f2ccfc65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37f2ccfc65a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7f311a8da7_0_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7f311a8da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37f311a8da7_0_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7f311a8da7_0_13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7f311a8da7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37f311a8da7_0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81d8f64942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81d8f6494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381d8f64942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81d8f64942_0_1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81d8f6494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381d8f64942_0_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3855c15a46e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" name="Google Shape;31;g3855c15a46e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8cc8612a9a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8cc8612a9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38cc8612a9a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8cc8612a9a_0_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8cc8612a9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g38cc8612a9a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8cc8612a9a_0_1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8cc8612a9a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38cc8612a9a_0_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8cc8612a9a_0_2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8cc8612a9a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38cc8612a9a_0_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8cc8612a9a_0_36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38cc8612a9a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g38cc8612a9a_0_3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8cc8612a9a_0_5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8cc8612a9a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38cc8612a9a_0_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8cc8612a9a_0_6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8cc8612a9a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38cc8612a9a_0_6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8cc8612a9a_0_69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8cc8612a9a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38cc8612a9a_0_6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8cc8612a9a_0_8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8cc8612a9a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g38cc8612a9a_0_8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8cc8612a9a_0_94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8cc8612a9a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g38cc8612a9a_0_9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855c15a46e_0_4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3855c15a46e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g3855c15a46e_0_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8ce8d718bb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8ce8d718b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38ce8d718bb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8ce8d718bb_0_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8ce8d718b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38ce8d718bb_0_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3855c15a46e_0_4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3855c15a46e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g3855c15a46e_0_4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7a5cb17bcf_0_18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37a5cb17bcf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g37a5cb17bcf_0_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7bb50771f9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7bb50771f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g37bb50771f9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7d02f61140_0_0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7d02f6114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37d02f61140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7d02f61140_0_52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7d02f61140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37d02f61140_0_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7d02f61140_0_81:notes"/>
          <p:cNvSpPr/>
          <p:nvPr>
            <p:ph idx="2" type="sldImg"/>
          </p:nvPr>
        </p:nvSpPr>
        <p:spPr>
          <a:xfrm>
            <a:off x="403563" y="686343"/>
            <a:ext cx="6051000" cy="3428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7d02f6114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37d02f61140_0_8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8800" lIns="88800" spcFirstLastPara="1" rIns="88800" wrap="square" tIns="88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z="1400"/>
              <a:t>‹#›</a:t>
            </a:fld>
            <a:endParaRPr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">
  <p:cSld name="OBJECT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104552" y="4840039"/>
            <a:ext cx="11973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51525" y="445975"/>
            <a:ext cx="9092400" cy="45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288000" spcFirstLastPara="1" rIns="288000" wrap="square" tIns="900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con Bajada">
  <p:cSld name="TITLE_1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8625" y="1079175"/>
            <a:ext cx="3333300" cy="81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 u="sng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458625" y="2064850"/>
            <a:ext cx="3333300" cy="221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D4F53"/>
              </a:buClr>
              <a:buSzPts val="1800"/>
              <a:buFont typeface="Calibri"/>
              <a:buNone/>
              <a:defRPr sz="1800">
                <a:solidFill>
                  <a:srgbClr val="4D4F53"/>
                </a:solidFill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00" y="77300"/>
            <a:ext cx="1744399" cy="64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 1">
  <p:cSld name="CUSTOM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1092125" y="1948375"/>
            <a:ext cx="6798600" cy="117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1" name="Google Shape;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5"/>
            <a:ext cx="9143999" cy="39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7425" y="-25650"/>
            <a:ext cx="1197302" cy="443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6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5"/>
          <p:cNvPicPr preferRelativeResize="0"/>
          <p:nvPr/>
        </p:nvPicPr>
        <p:blipFill rotWithShape="1">
          <a:blip r:embed="rId3">
            <a:alphaModFix/>
          </a:blip>
          <a:srcRect b="0" l="7329" r="36635" t="0"/>
          <a:stretch/>
        </p:blipFill>
        <p:spPr>
          <a:xfrm>
            <a:off x="4119075" y="0"/>
            <a:ext cx="5024927" cy="524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 txBox="1"/>
          <p:nvPr>
            <p:ph type="title"/>
          </p:nvPr>
        </p:nvSpPr>
        <p:spPr>
          <a:xfrm>
            <a:off x="387100" y="1857300"/>
            <a:ext cx="32292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PREGUNTAS 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u="none">
                <a:latin typeface="Calibri"/>
                <a:ea typeface="Calibri"/>
                <a:cs typeface="Calibri"/>
                <a:sym typeface="Calibri"/>
              </a:rPr>
              <a:t>SIMCE 3° BÁSICO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4"/>
          <p:cNvSpPr txBox="1"/>
          <p:nvPr/>
        </p:nvSpPr>
        <p:spPr>
          <a:xfrm>
            <a:off x="128400" y="454200"/>
            <a:ext cx="8887200" cy="456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Al llegar al cine Pablo observa lo siguiente: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Pablo mira su reloj y observa que son las 14:00 horas.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 tiempo falta para que comience la película?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minutos.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 horas y 8 minutos.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 horas y 10 minutos.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14 horas y 10 minutos.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14" title="rollo-de-pelicula.png"/>
          <p:cNvPicPr preferRelativeResize="0"/>
          <p:nvPr/>
        </p:nvPicPr>
        <p:blipFill rotWithShape="1">
          <a:blip r:embed="rId3">
            <a:alphaModFix/>
          </a:blip>
          <a:srcRect b="0" l="23009" r="23491" t="0"/>
          <a:stretch/>
        </p:blipFill>
        <p:spPr>
          <a:xfrm rot="-5400000">
            <a:off x="1976275" y="477475"/>
            <a:ext cx="699500" cy="176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4" title="rollo-de-pelicula.png"/>
          <p:cNvPicPr preferRelativeResize="0"/>
          <p:nvPr/>
        </p:nvPicPr>
        <p:blipFill rotWithShape="1">
          <a:blip r:embed="rId3">
            <a:alphaModFix/>
          </a:blip>
          <a:srcRect b="0" l="23009" r="23491" t="0"/>
          <a:stretch/>
        </p:blipFill>
        <p:spPr>
          <a:xfrm rot="-5400000">
            <a:off x="3683600" y="477475"/>
            <a:ext cx="699500" cy="17690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4"/>
          <p:cNvSpPr/>
          <p:nvPr/>
        </p:nvSpPr>
        <p:spPr>
          <a:xfrm>
            <a:off x="1282050" y="923500"/>
            <a:ext cx="6579900" cy="1728900"/>
          </a:xfrm>
          <a:prstGeom prst="roundRect">
            <a:avLst>
              <a:gd fmla="val 7239" name="adj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14" title="rollo-de-pelicula.png"/>
          <p:cNvPicPr preferRelativeResize="0"/>
          <p:nvPr/>
        </p:nvPicPr>
        <p:blipFill rotWithShape="1">
          <a:blip r:embed="rId3">
            <a:alphaModFix/>
          </a:blip>
          <a:srcRect b="0" l="23009" r="23491" t="0"/>
          <a:stretch/>
        </p:blipFill>
        <p:spPr>
          <a:xfrm rot="-5400000">
            <a:off x="5401225" y="477475"/>
            <a:ext cx="699500" cy="176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4" title="rollo-de-pelicula.png"/>
          <p:cNvPicPr preferRelativeResize="0"/>
          <p:nvPr/>
        </p:nvPicPr>
        <p:blipFill rotWithShape="1">
          <a:blip r:embed="rId3">
            <a:alphaModFix/>
          </a:blip>
          <a:srcRect b="43013" l="23009" r="23491" t="0"/>
          <a:stretch/>
        </p:blipFill>
        <p:spPr>
          <a:xfrm flipH="1" rot="5400000">
            <a:off x="6730313" y="857938"/>
            <a:ext cx="699500" cy="10081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4" name="Google Shape;144;p14"/>
          <p:cNvGraphicFramePr/>
          <p:nvPr/>
        </p:nvGraphicFramePr>
        <p:xfrm>
          <a:off x="1467875" y="1768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1206500"/>
                <a:gridCol w="784725"/>
                <a:gridCol w="1628275"/>
                <a:gridCol w="507000"/>
                <a:gridCol w="1566525"/>
                <a:gridCol w="382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Película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Hora inicio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SALA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 segunda vez</a:t>
                      </a:r>
                      <a:endParaRPr i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16:10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45" name="Google Shape;145;p14"/>
          <p:cNvSpPr/>
          <p:nvPr/>
        </p:nvSpPr>
        <p:spPr>
          <a:xfrm flipH="1">
            <a:off x="1494275" y="1197450"/>
            <a:ext cx="6023100" cy="329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>
                <a:latin typeface="Calibri"/>
                <a:ea typeface="Calibri"/>
                <a:cs typeface="Calibri"/>
                <a:sym typeface="Calibri"/>
              </a:rPr>
              <a:t>Cartelera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"/>
          <p:cNvSpPr txBox="1"/>
          <p:nvPr/>
        </p:nvSpPr>
        <p:spPr>
          <a:xfrm>
            <a:off x="128400" y="454200"/>
            <a:ext cx="8887200" cy="456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Félix dibujó las figuras que se muestran a continuación.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alternativa muestra todas las figuras que tienen un perímetro de 54 milímetros?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figuras 2, 3 y 4.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figuras 2 y 4.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figuras 1 y 3.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figuras 1, 2 y 4.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588" y="1021675"/>
            <a:ext cx="8564824" cy="17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/>
          <p:nvPr/>
        </p:nvSpPr>
        <p:spPr>
          <a:xfrm>
            <a:off x="128400" y="454200"/>
            <a:ext cx="8887200" cy="456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Joaquín trabaja como voluntario en un hospital todos los sábados de 4:35 p. m. a 6:15 p. m.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reloj muestra una hora en la que Joaquín está trabajando como voluntario en el hospital?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9" name="Google Shape;159;p16"/>
          <p:cNvPicPr preferRelativeResize="0"/>
          <p:nvPr/>
        </p:nvPicPr>
        <p:blipFill rotWithShape="1">
          <a:blip r:embed="rId3">
            <a:alphaModFix/>
          </a:blip>
          <a:srcRect b="0" l="74391" r="0" t="0"/>
          <a:stretch/>
        </p:blipFill>
        <p:spPr>
          <a:xfrm>
            <a:off x="6800050" y="1949050"/>
            <a:ext cx="2031898" cy="193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6"/>
          <p:cNvPicPr preferRelativeResize="0"/>
          <p:nvPr/>
        </p:nvPicPr>
        <p:blipFill rotWithShape="1">
          <a:blip r:embed="rId3">
            <a:alphaModFix/>
          </a:blip>
          <a:srcRect b="0" l="48985" r="25405" t="0"/>
          <a:stretch/>
        </p:blipFill>
        <p:spPr>
          <a:xfrm>
            <a:off x="4641238" y="1949050"/>
            <a:ext cx="2031898" cy="193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6"/>
          <p:cNvPicPr preferRelativeResize="0"/>
          <p:nvPr/>
        </p:nvPicPr>
        <p:blipFill rotWithShape="1">
          <a:blip r:embed="rId3">
            <a:alphaModFix/>
          </a:blip>
          <a:srcRect b="0" l="24322" r="50069" t="0"/>
          <a:stretch/>
        </p:blipFill>
        <p:spPr>
          <a:xfrm>
            <a:off x="2482425" y="1949050"/>
            <a:ext cx="2031898" cy="1937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/>
          <p:cNvPicPr preferRelativeResize="0"/>
          <p:nvPr/>
        </p:nvPicPr>
        <p:blipFill rotWithShape="1">
          <a:blip r:embed="rId3">
            <a:alphaModFix/>
          </a:blip>
          <a:srcRect b="0" l="-1149" r="75541" t="0"/>
          <a:stretch/>
        </p:blipFill>
        <p:spPr>
          <a:xfrm>
            <a:off x="260600" y="1949050"/>
            <a:ext cx="2031898" cy="193745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3" name="Google Shape;163;p16"/>
          <p:cNvGraphicFramePr/>
          <p:nvPr/>
        </p:nvGraphicFramePr>
        <p:xfrm>
          <a:off x="332200" y="1608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1950225"/>
                <a:gridCol w="200000"/>
                <a:gridCol w="1979500"/>
                <a:gridCol w="200000"/>
                <a:gridCol w="1968825"/>
                <a:gridCol w="210675"/>
                <a:gridCol w="1970375"/>
              </a:tblGrid>
              <a:tr h="2085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7"/>
          <p:cNvSpPr txBox="1"/>
          <p:nvPr/>
        </p:nvSpPr>
        <p:spPr>
          <a:xfrm>
            <a:off x="128400" y="454200"/>
            <a:ext cx="8887200" cy="4640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Andrés quiere participar en el taller de teatro de la escuela. Tuvo que dar dos exámenes.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examen de actuación fue el día jueves 03 de enero y el día miércoles 23 el examen de personalidad.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4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 tiempo pasó entre el primer y el segundo examen?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 semanas.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 semanas y 6 días.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semanas.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semanas y 2 días.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70" name="Google Shape;170;p17"/>
          <p:cNvGraphicFramePr/>
          <p:nvPr/>
        </p:nvGraphicFramePr>
        <p:xfrm>
          <a:off x="2155463" y="14226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570775"/>
                <a:gridCol w="570775"/>
                <a:gridCol w="566550"/>
                <a:gridCol w="522525"/>
                <a:gridCol w="548875"/>
                <a:gridCol w="542225"/>
                <a:gridCol w="581025"/>
              </a:tblGrid>
              <a:tr h="217975"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ENERO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2307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Mié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Jue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Vie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Sáb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Dom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31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8"/>
          <p:cNvSpPr txBox="1"/>
          <p:nvPr/>
        </p:nvSpPr>
        <p:spPr>
          <a:xfrm>
            <a:off x="128400" y="454200"/>
            <a:ext cx="8887200" cy="4640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Al mirar la página del siguiente calendario.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día de la semana fue el 4 de noviembre?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Lunes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Martes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Miércoles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Jueves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77" name="Google Shape;177;p18"/>
          <p:cNvGraphicFramePr/>
          <p:nvPr/>
        </p:nvGraphicFramePr>
        <p:xfrm>
          <a:off x="2428113" y="1433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627075"/>
                <a:gridCol w="627075"/>
                <a:gridCol w="622450"/>
                <a:gridCol w="574050"/>
                <a:gridCol w="603025"/>
                <a:gridCol w="595725"/>
                <a:gridCol w="638350"/>
              </a:tblGrid>
              <a:tr h="217975"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NOVIEMBRE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2307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Mié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Jue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Vie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Sáb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Dom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9"/>
          <p:cNvSpPr txBox="1"/>
          <p:nvPr/>
        </p:nvSpPr>
        <p:spPr>
          <a:xfrm>
            <a:off x="128400" y="454200"/>
            <a:ext cx="8887200" cy="4640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Mariana asiste a un taller de Artes Plásticas que comienza a la hora que muestra el reloj.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el taller dura una hora y media.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¿A qué hora sale Mariana del Taller?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11:00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11:30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12:00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12:30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4" name="Google Shape;18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9700" y="1091900"/>
            <a:ext cx="1900500" cy="186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0"/>
          <p:cNvSpPr txBox="1"/>
          <p:nvPr/>
        </p:nvSpPr>
        <p:spPr>
          <a:xfrm>
            <a:off x="128400" y="454200"/>
            <a:ext cx="8887200" cy="4640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estimación de tiempo es la más adecuada?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20"/>
          <p:cNvPicPr preferRelativeResize="0"/>
          <p:nvPr/>
        </p:nvPicPr>
        <p:blipFill rotWithShape="1">
          <a:blip r:embed="rId3">
            <a:alphaModFix/>
          </a:blip>
          <a:srcRect b="79405" l="0" r="0" t="0"/>
          <a:stretch/>
        </p:blipFill>
        <p:spPr>
          <a:xfrm>
            <a:off x="2554488" y="1909012"/>
            <a:ext cx="1801325" cy="150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0"/>
          <p:cNvPicPr preferRelativeResize="0"/>
          <p:nvPr/>
        </p:nvPicPr>
        <p:blipFill rotWithShape="1">
          <a:blip r:embed="rId4">
            <a:alphaModFix/>
          </a:blip>
          <a:srcRect b="58325" l="0" r="0" t="21080"/>
          <a:stretch/>
        </p:blipFill>
        <p:spPr>
          <a:xfrm>
            <a:off x="4765250" y="1909012"/>
            <a:ext cx="1801325" cy="150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0"/>
          <p:cNvPicPr preferRelativeResize="0"/>
          <p:nvPr/>
        </p:nvPicPr>
        <p:blipFill rotWithShape="1">
          <a:blip r:embed="rId3">
            <a:alphaModFix/>
          </a:blip>
          <a:srcRect b="35431" l="0" r="0" t="43333"/>
          <a:stretch/>
        </p:blipFill>
        <p:spPr>
          <a:xfrm>
            <a:off x="6903375" y="1885600"/>
            <a:ext cx="1801250" cy="1551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0"/>
          <p:cNvPicPr preferRelativeResize="0"/>
          <p:nvPr/>
        </p:nvPicPr>
        <p:blipFill rotWithShape="1">
          <a:blip r:embed="rId3">
            <a:alphaModFix/>
          </a:blip>
          <a:srcRect b="8459" l="2969" r="0" t="69664"/>
          <a:stretch/>
        </p:blipFill>
        <p:spPr>
          <a:xfrm>
            <a:off x="397225" y="1862188"/>
            <a:ext cx="1747825" cy="15978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95" name="Google Shape;195;p20"/>
          <p:cNvGraphicFramePr/>
          <p:nvPr/>
        </p:nvGraphicFramePr>
        <p:xfrm>
          <a:off x="332200" y="1608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1908275"/>
                <a:gridCol w="241950"/>
                <a:gridCol w="1979500"/>
                <a:gridCol w="200000"/>
                <a:gridCol w="1968825"/>
                <a:gridCol w="210675"/>
                <a:gridCol w="1970375"/>
              </a:tblGrid>
              <a:tr h="1804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13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 horas 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 minutos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 minutos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 segundos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1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Observa la figura, calcula y responde: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2" name="Google Shape;202;p21"/>
          <p:cNvGrpSpPr/>
          <p:nvPr/>
        </p:nvGrpSpPr>
        <p:grpSpPr>
          <a:xfrm>
            <a:off x="102095" y="1206386"/>
            <a:ext cx="4904877" cy="3102847"/>
            <a:chOff x="3413950" y="740525"/>
            <a:chExt cx="5580700" cy="3530375"/>
          </a:xfrm>
        </p:grpSpPr>
        <p:sp>
          <p:nvSpPr>
            <p:cNvPr id="203" name="Google Shape;203;p21"/>
            <p:cNvSpPr/>
            <p:nvPr/>
          </p:nvSpPr>
          <p:spPr>
            <a:xfrm>
              <a:off x="4322250" y="1235113"/>
              <a:ext cx="3764100" cy="2790900"/>
            </a:xfrm>
            <a:prstGeom prst="corner">
              <a:avLst>
                <a:gd fmla="val 62069" name="adj1"/>
                <a:gd fmla="val 37166" name="adj2"/>
              </a:avLst>
            </a:prstGeom>
            <a:solidFill>
              <a:schemeClr val="lt1"/>
            </a:solidFill>
            <a:ln cap="flat" cmpd="sng" w="251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80350" lIns="80350" spcFirstLastPara="1" rIns="80350" wrap="square" tIns="803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30"/>
            </a:p>
          </p:txBody>
        </p:sp>
        <p:cxnSp>
          <p:nvCxnSpPr>
            <p:cNvPr id="204" name="Google Shape;204;p21"/>
            <p:cNvCxnSpPr/>
            <p:nvPr/>
          </p:nvCxnSpPr>
          <p:spPr>
            <a:xfrm>
              <a:off x="4332950" y="1117488"/>
              <a:ext cx="1015800" cy="0"/>
            </a:xfrm>
            <a:prstGeom prst="straightConnector1">
              <a:avLst/>
            </a:prstGeom>
            <a:noFill/>
            <a:ln cap="flat" cmpd="sng" w="25100">
              <a:solidFill>
                <a:schemeClr val="dk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cxnSp>
          <p:nvCxnSpPr>
            <p:cNvPr id="205" name="Google Shape;205;p21"/>
            <p:cNvCxnSpPr/>
            <p:nvPr/>
          </p:nvCxnSpPr>
          <p:spPr>
            <a:xfrm>
              <a:off x="4204625" y="1234000"/>
              <a:ext cx="0" cy="2823000"/>
            </a:xfrm>
            <a:prstGeom prst="straightConnector1">
              <a:avLst/>
            </a:prstGeom>
            <a:noFill/>
            <a:ln cap="flat" cmpd="sng" w="25100">
              <a:solidFill>
                <a:schemeClr val="dk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cxnSp>
          <p:nvCxnSpPr>
            <p:cNvPr id="206" name="Google Shape;206;p21"/>
            <p:cNvCxnSpPr/>
            <p:nvPr/>
          </p:nvCxnSpPr>
          <p:spPr>
            <a:xfrm>
              <a:off x="4332950" y="4167788"/>
              <a:ext cx="3753300" cy="28200"/>
            </a:xfrm>
            <a:prstGeom prst="straightConnector1">
              <a:avLst/>
            </a:prstGeom>
            <a:noFill/>
            <a:ln cap="flat" cmpd="sng" w="25100">
              <a:solidFill>
                <a:schemeClr val="dk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cxnSp>
          <p:nvCxnSpPr>
            <p:cNvPr id="207" name="Google Shape;207;p21"/>
            <p:cNvCxnSpPr/>
            <p:nvPr/>
          </p:nvCxnSpPr>
          <p:spPr>
            <a:xfrm>
              <a:off x="8182550" y="2303350"/>
              <a:ext cx="13500" cy="1738800"/>
            </a:xfrm>
            <a:prstGeom prst="straightConnector1">
              <a:avLst/>
            </a:prstGeom>
            <a:noFill/>
            <a:ln cap="flat" cmpd="sng" w="25100">
              <a:solidFill>
                <a:schemeClr val="dk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cxnSp>
          <p:nvCxnSpPr>
            <p:cNvPr id="208" name="Google Shape;208;p21"/>
            <p:cNvCxnSpPr/>
            <p:nvPr/>
          </p:nvCxnSpPr>
          <p:spPr>
            <a:xfrm flipH="1">
              <a:off x="5461225" y="1234000"/>
              <a:ext cx="15900" cy="1014600"/>
            </a:xfrm>
            <a:prstGeom prst="straightConnector1">
              <a:avLst/>
            </a:prstGeom>
            <a:noFill/>
            <a:ln cap="flat" cmpd="sng" w="25100">
              <a:solidFill>
                <a:schemeClr val="dk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cxnSp>
          <p:nvCxnSpPr>
            <p:cNvPr id="209" name="Google Shape;209;p21"/>
            <p:cNvCxnSpPr/>
            <p:nvPr/>
          </p:nvCxnSpPr>
          <p:spPr>
            <a:xfrm>
              <a:off x="5348750" y="2406063"/>
              <a:ext cx="2748300" cy="15000"/>
            </a:xfrm>
            <a:prstGeom prst="straightConnector1">
              <a:avLst/>
            </a:prstGeom>
            <a:noFill/>
            <a:ln cap="flat" cmpd="sng" w="25100">
              <a:solidFill>
                <a:schemeClr val="dk1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  <p:sp>
          <p:nvSpPr>
            <p:cNvPr id="210" name="Google Shape;210;p21"/>
            <p:cNvSpPr txBox="1"/>
            <p:nvPr/>
          </p:nvSpPr>
          <p:spPr>
            <a:xfrm>
              <a:off x="4434800" y="740525"/>
              <a:ext cx="8121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350" lIns="80350" spcFirstLastPara="1" rIns="80350" wrap="square" tIns="803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6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 cm</a:t>
              </a:r>
              <a:endParaRPr b="1" sz="140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21"/>
            <p:cNvSpPr txBox="1"/>
            <p:nvPr/>
          </p:nvSpPr>
          <p:spPr>
            <a:xfrm>
              <a:off x="5461225" y="1525750"/>
              <a:ext cx="8121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350" lIns="80350" spcFirstLastPara="1" rIns="80350" wrap="square" tIns="803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6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40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21"/>
            <p:cNvSpPr txBox="1"/>
            <p:nvPr/>
          </p:nvSpPr>
          <p:spPr>
            <a:xfrm>
              <a:off x="5798250" y="4057000"/>
              <a:ext cx="812100" cy="213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80350" lIns="80350" spcFirstLastPara="1" rIns="80350" wrap="square" tIns="803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6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15 cm</a:t>
              </a:r>
              <a:endParaRPr b="1" sz="140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21"/>
            <p:cNvSpPr txBox="1"/>
            <p:nvPr/>
          </p:nvSpPr>
          <p:spPr>
            <a:xfrm>
              <a:off x="8182550" y="2865900"/>
              <a:ext cx="8121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350" lIns="80350" spcFirstLastPara="1" rIns="80350" wrap="square" tIns="803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s" sz="158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b="1" i="1" sz="158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21"/>
            <p:cNvSpPr txBox="1"/>
            <p:nvPr/>
          </p:nvSpPr>
          <p:spPr>
            <a:xfrm>
              <a:off x="6316850" y="2303350"/>
              <a:ext cx="8121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0350" lIns="80350" spcFirstLastPara="1" rIns="80350" wrap="square" tIns="803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s" sz="158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x</a:t>
              </a:r>
              <a:endParaRPr b="1" i="1" sz="158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21"/>
            <p:cNvSpPr txBox="1"/>
            <p:nvPr/>
          </p:nvSpPr>
          <p:spPr>
            <a:xfrm>
              <a:off x="3413950" y="2356200"/>
              <a:ext cx="8121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350" lIns="80350" spcFirstLastPara="1" rIns="80350" wrap="square" tIns="80350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6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 cm</a:t>
              </a:r>
              <a:endParaRPr b="1" sz="140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6" name="Google Shape;216;p21"/>
          <p:cNvSpPr txBox="1"/>
          <p:nvPr/>
        </p:nvSpPr>
        <p:spPr>
          <a:xfrm>
            <a:off x="4771300" y="1159150"/>
            <a:ext cx="4144800" cy="32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91599" lvl="0" marL="269999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arenR"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es el valor del lado </a:t>
            </a:r>
            <a:r>
              <a:rPr b="1" i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“x”</a:t>
            </a: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que falta? ________________________________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1599" lvl="0" marL="269999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arenR"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¿Cuál es el valor del lado </a:t>
            </a:r>
            <a:r>
              <a:rPr b="1" i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“y”</a:t>
            </a: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que falta?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________________________________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1599" lvl="0" marL="269999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AutoNum type="alphaUcParenR"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¿Cuánto mide el perímetro de la figura?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________________________________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2"/>
          <p:cNvSpPr txBox="1"/>
          <p:nvPr/>
        </p:nvSpPr>
        <p:spPr>
          <a:xfrm>
            <a:off x="128400" y="454200"/>
            <a:ext cx="8887200" cy="456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Daniela y Susana comenzaron a correr una carrera a las 9:00 A.M.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Daniela terminó en 45 minutos.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Susana terminó la carrera 20 minutos después que Daniela.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reloj muestra la hora en que Susana terminó la carrera?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3" name="Google Shape;223;p22"/>
          <p:cNvPicPr preferRelativeResize="0"/>
          <p:nvPr/>
        </p:nvPicPr>
        <p:blipFill rotWithShape="1">
          <a:blip r:embed="rId3">
            <a:alphaModFix/>
          </a:blip>
          <a:srcRect b="48670" l="67496" r="0" t="0"/>
          <a:stretch/>
        </p:blipFill>
        <p:spPr>
          <a:xfrm>
            <a:off x="6749650" y="614375"/>
            <a:ext cx="1518900" cy="157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2"/>
          <p:cNvPicPr preferRelativeResize="0"/>
          <p:nvPr/>
        </p:nvPicPr>
        <p:blipFill rotWithShape="1">
          <a:blip r:embed="rId3">
            <a:alphaModFix/>
          </a:blip>
          <a:srcRect b="48670" l="1362" r="64828" t="0"/>
          <a:stretch/>
        </p:blipFill>
        <p:spPr>
          <a:xfrm>
            <a:off x="381725" y="2759100"/>
            <a:ext cx="1900700" cy="189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2"/>
          <p:cNvPicPr preferRelativeResize="0"/>
          <p:nvPr/>
        </p:nvPicPr>
        <p:blipFill rotWithShape="1">
          <a:blip r:embed="rId3">
            <a:alphaModFix/>
          </a:blip>
          <a:srcRect b="48670" l="34079" r="32111" t="0"/>
          <a:stretch/>
        </p:blipFill>
        <p:spPr>
          <a:xfrm>
            <a:off x="2561225" y="2759100"/>
            <a:ext cx="1900700" cy="189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2"/>
          <p:cNvPicPr preferRelativeResize="0"/>
          <p:nvPr/>
        </p:nvPicPr>
        <p:blipFill rotWithShape="1">
          <a:blip r:embed="rId3">
            <a:alphaModFix/>
          </a:blip>
          <a:srcRect b="0" l="950" r="65241" t="48670"/>
          <a:stretch/>
        </p:blipFill>
        <p:spPr>
          <a:xfrm>
            <a:off x="4740725" y="2759100"/>
            <a:ext cx="1900700" cy="189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2"/>
          <p:cNvPicPr preferRelativeResize="0"/>
          <p:nvPr/>
        </p:nvPicPr>
        <p:blipFill rotWithShape="1">
          <a:blip r:embed="rId3">
            <a:alphaModFix/>
          </a:blip>
          <a:srcRect b="-1740" l="34427" r="31763" t="50410"/>
          <a:stretch/>
        </p:blipFill>
        <p:spPr>
          <a:xfrm>
            <a:off x="6920225" y="2759100"/>
            <a:ext cx="1900700" cy="18904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28" name="Google Shape;228;p22"/>
          <p:cNvGraphicFramePr/>
          <p:nvPr/>
        </p:nvGraphicFramePr>
        <p:xfrm>
          <a:off x="332200" y="2485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1950225"/>
                <a:gridCol w="200000"/>
                <a:gridCol w="1979500"/>
                <a:gridCol w="200000"/>
                <a:gridCol w="1968825"/>
                <a:gridCol w="210675"/>
                <a:gridCol w="1970375"/>
              </a:tblGrid>
              <a:tr h="2085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3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Un triángulo tiene un perímetro de 18 unidades. Cada lado de este triángulo es del mismo largo.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la longitud de un lado del triángulo en unidades?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unidades.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 unidades.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19 unidades.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54 unidades.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244384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4294967295" type="title"/>
          </p:nvPr>
        </p:nvSpPr>
        <p:spPr>
          <a:xfrm>
            <a:off x="1903950" y="2207075"/>
            <a:ext cx="5336100" cy="15294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0FB3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latin typeface="Calibri"/>
                <a:ea typeface="Calibri"/>
                <a:cs typeface="Calibri"/>
                <a:sym typeface="Calibri"/>
              </a:rPr>
              <a:t>MEDICIÓN</a:t>
            </a:r>
            <a:endParaRPr sz="3000" u="non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6" title="papeleri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6313" y="2804350"/>
            <a:ext cx="932125" cy="93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4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¿Cuántas horas son 3 días?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48 horas.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30 horas.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72 horas.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24 horas.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5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 mide el lado del cuadrado si su perímetro es de 20 cm?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 cm.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cm.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6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¿Cuántos minutos faltan para que abran la tienda, si son las                          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55 minutos.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15 minutos.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35 minutos.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75 minutos.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26"/>
          <p:cNvSpPr/>
          <p:nvPr/>
        </p:nvSpPr>
        <p:spPr>
          <a:xfrm>
            <a:off x="6193600" y="1625400"/>
            <a:ext cx="2267100" cy="1892700"/>
          </a:xfrm>
          <a:prstGeom prst="frame">
            <a:avLst>
              <a:gd fmla="val 7909" name="adj1"/>
            </a:avLst>
          </a:prstGeom>
          <a:solidFill>
            <a:srgbClr val="F3F3F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HORARIO DE TIENDA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s" sz="1600">
                <a:latin typeface="Calibri"/>
                <a:ea typeface="Calibri"/>
                <a:cs typeface="Calibri"/>
                <a:sym typeface="Calibri"/>
              </a:rPr>
              <a:t>Lunes a Viernes </a:t>
            </a:r>
            <a:endParaRPr b="1" i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 10 h a 14 h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 17 h a 20 h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s" sz="1600">
                <a:latin typeface="Calibri"/>
                <a:ea typeface="Calibri"/>
                <a:cs typeface="Calibri"/>
                <a:sym typeface="Calibri"/>
              </a:rPr>
              <a:t>Sábados</a:t>
            </a:r>
            <a:endParaRPr b="1" i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de 10 h a 14 h</a:t>
            </a:r>
            <a:endParaRPr b="1" i="1"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4" name="Google Shape;25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4350" y="575150"/>
            <a:ext cx="1080025" cy="51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7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el perímetro de la siguiente figura?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 u.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14 u.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15 u.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20 u.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" name="Google Shape;26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1225" y="881125"/>
            <a:ext cx="2550625" cy="225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8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reloj marca la misma hora de la imagen?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68" name="Google Shape;268;p28"/>
          <p:cNvGraphicFramePr/>
          <p:nvPr/>
        </p:nvGraphicFramePr>
        <p:xfrm>
          <a:off x="269300" y="2742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1950225"/>
                <a:gridCol w="200000"/>
                <a:gridCol w="1979500"/>
                <a:gridCol w="200000"/>
                <a:gridCol w="1968825"/>
                <a:gridCol w="210675"/>
                <a:gridCol w="1970375"/>
              </a:tblGrid>
              <a:tr h="1362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D)</a:t>
                      </a:r>
                      <a:endParaRPr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69" name="Google Shape;26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2500" y="613800"/>
            <a:ext cx="2033300" cy="20439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8"/>
          <p:cNvGrpSpPr/>
          <p:nvPr/>
        </p:nvGrpSpPr>
        <p:grpSpPr>
          <a:xfrm>
            <a:off x="361400" y="3106399"/>
            <a:ext cx="8295399" cy="790238"/>
            <a:chOff x="344275" y="3224049"/>
            <a:chExt cx="8295399" cy="790238"/>
          </a:xfrm>
        </p:grpSpPr>
        <p:pic>
          <p:nvPicPr>
            <p:cNvPr id="271" name="Google Shape;271;p28"/>
            <p:cNvPicPr preferRelativeResize="0"/>
            <p:nvPr/>
          </p:nvPicPr>
          <p:blipFill rotWithShape="1">
            <a:blip r:embed="rId4">
              <a:alphaModFix/>
            </a:blip>
            <a:srcRect b="49297" l="0" r="49987" t="0"/>
            <a:stretch/>
          </p:blipFill>
          <p:spPr>
            <a:xfrm>
              <a:off x="344275" y="3224049"/>
              <a:ext cx="1775124" cy="790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2" name="Google Shape;272;p28"/>
            <p:cNvPicPr preferRelativeResize="0"/>
            <p:nvPr/>
          </p:nvPicPr>
          <p:blipFill rotWithShape="1">
            <a:blip r:embed="rId4">
              <a:alphaModFix/>
            </a:blip>
            <a:srcRect b="49297" l="49987" r="0" t="0"/>
            <a:stretch/>
          </p:blipFill>
          <p:spPr>
            <a:xfrm>
              <a:off x="2517700" y="3224049"/>
              <a:ext cx="1775124" cy="790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3" name="Google Shape;273;p28"/>
            <p:cNvPicPr preferRelativeResize="0"/>
            <p:nvPr/>
          </p:nvPicPr>
          <p:blipFill rotWithShape="1">
            <a:blip r:embed="rId4">
              <a:alphaModFix/>
            </a:blip>
            <a:srcRect b="0" l="0" r="49987" t="49297"/>
            <a:stretch/>
          </p:blipFill>
          <p:spPr>
            <a:xfrm>
              <a:off x="4691125" y="3224049"/>
              <a:ext cx="1775124" cy="790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4" name="Google Shape;274;p28"/>
            <p:cNvPicPr preferRelativeResize="0"/>
            <p:nvPr/>
          </p:nvPicPr>
          <p:blipFill rotWithShape="1">
            <a:blip r:embed="rId4">
              <a:alphaModFix/>
            </a:blip>
            <a:srcRect b="0" l="49987" r="0" t="49297"/>
            <a:stretch/>
          </p:blipFill>
          <p:spPr>
            <a:xfrm>
              <a:off x="6864550" y="3224062"/>
              <a:ext cx="1775124" cy="7902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9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Un cuadrado tiene un perímetro de 12 cm,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¿cuál es la medida de su lado?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4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0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hora marca el reloj?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Las dos cuarenta y cinco minutos.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La una quince minutos.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Quince minutos para las dos.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Quince minutos para la una.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7" name="Google Shape;28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2625" y="891819"/>
            <a:ext cx="2463375" cy="236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1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El perímetro del rectángulo es: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 cm.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14 cm.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4" name="Google Shape;294;p31"/>
          <p:cNvGrpSpPr/>
          <p:nvPr/>
        </p:nvGrpSpPr>
        <p:grpSpPr>
          <a:xfrm>
            <a:off x="3789199" y="1478569"/>
            <a:ext cx="2563764" cy="1252643"/>
            <a:chOff x="4153800" y="849075"/>
            <a:chExt cx="3044850" cy="1487700"/>
          </a:xfrm>
        </p:grpSpPr>
        <p:sp>
          <p:nvSpPr>
            <p:cNvPr id="295" name="Google Shape;295;p31"/>
            <p:cNvSpPr/>
            <p:nvPr/>
          </p:nvSpPr>
          <p:spPr>
            <a:xfrm>
              <a:off x="4504050" y="1148475"/>
              <a:ext cx="2694600" cy="994500"/>
            </a:xfrm>
            <a:prstGeom prst="rect">
              <a:avLst/>
            </a:prstGeom>
            <a:solidFill>
              <a:schemeClr val="lt1"/>
            </a:solidFill>
            <a:ln cap="flat" cmpd="sng" w="24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78"/>
            </a:p>
          </p:txBody>
        </p:sp>
        <p:sp>
          <p:nvSpPr>
            <p:cNvPr id="296" name="Google Shape;296;p31"/>
            <p:cNvSpPr txBox="1"/>
            <p:nvPr/>
          </p:nvSpPr>
          <p:spPr>
            <a:xfrm>
              <a:off x="5160300" y="849075"/>
              <a:ext cx="13821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cm</a:t>
              </a:r>
              <a:endParaRPr sz="185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31"/>
            <p:cNvSpPr txBox="1"/>
            <p:nvPr/>
          </p:nvSpPr>
          <p:spPr>
            <a:xfrm rot="-5400000">
              <a:off x="3612450" y="1496025"/>
              <a:ext cx="13821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cm</a:t>
              </a:r>
              <a:endParaRPr sz="185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2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Cada 15 días, la mamá de Agustín debe ir a control médico. Si fue al médico el día miércoles 13 de abril, 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¿cuándo será aproximadamente el siguiente control?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27 de abril.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28 de abril.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29 de abril.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30 de abril.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04" name="Google Shape;304;p32"/>
          <p:cNvGraphicFramePr/>
          <p:nvPr/>
        </p:nvGraphicFramePr>
        <p:xfrm>
          <a:off x="3552313" y="1722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735425"/>
                <a:gridCol w="724750"/>
                <a:gridCol w="729925"/>
                <a:gridCol w="715150"/>
                <a:gridCol w="728200"/>
                <a:gridCol w="730200"/>
                <a:gridCol w="738175"/>
              </a:tblGrid>
              <a:tr h="333125"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ABRIL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Mié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Jue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Vie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Sáb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Dom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</a:t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3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¿A qué día corresponde el segundo miércoles de septiembre?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Miércoles 7.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Miércoles 14.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Miércoles 21.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Miércoles 28.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11" name="Google Shape;311;p33"/>
          <p:cNvGraphicFramePr/>
          <p:nvPr/>
        </p:nvGraphicFramePr>
        <p:xfrm>
          <a:off x="3552313" y="1722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735425"/>
                <a:gridCol w="724750"/>
                <a:gridCol w="729925"/>
                <a:gridCol w="715150"/>
                <a:gridCol w="728200"/>
                <a:gridCol w="730200"/>
                <a:gridCol w="738175"/>
              </a:tblGrid>
              <a:tr h="333125"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SEPTIEMBRE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Mié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Jue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Vie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Sáb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Dom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331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</a:t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la mejor estimación de la masa de un lápiz?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gramos.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kilos.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litros.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toneladas.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4"/>
          <p:cNvSpPr txBox="1"/>
          <p:nvPr/>
        </p:nvSpPr>
        <p:spPr>
          <a:xfrm>
            <a:off x="102100" y="517550"/>
            <a:ext cx="88140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Iván está de cumpleaños el 22 de marzo.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¿Cuántas semanas faltan para su cumpleaños si empieza a contar desde el 01 de febrero?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6 semanas.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7 semanas.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semanas.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9 semanas. </a:t>
            </a: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marR="169531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8" name="Google Shape;31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750" y="1410000"/>
            <a:ext cx="5410200" cy="269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5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Este diagrama muestra las longitudes de cuatro lados de un polígono.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perímetro del polígono es de 40 unidades.</a:t>
            </a: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¿Cuál es la longitud que falta?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8 unidades.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unidades.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15 unidades.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30 unidades.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35"/>
          <p:cNvSpPr/>
          <p:nvPr/>
        </p:nvSpPr>
        <p:spPr>
          <a:xfrm rot="10800000">
            <a:off x="3716953" y="1276025"/>
            <a:ext cx="1418000" cy="1540600"/>
          </a:xfrm>
          <a:prstGeom prst="flowChartOffpageConnector">
            <a:avLst/>
          </a:prstGeom>
          <a:solidFill>
            <a:srgbClr val="FFFFFF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35"/>
          <p:cNvSpPr txBox="1"/>
          <p:nvPr/>
        </p:nvSpPr>
        <p:spPr>
          <a:xfrm rot="1450445">
            <a:off x="4200342" y="1176319"/>
            <a:ext cx="1402162" cy="28803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7 unidades</a:t>
            </a:r>
            <a:endParaRPr b="1" sz="1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35"/>
          <p:cNvSpPr txBox="1"/>
          <p:nvPr/>
        </p:nvSpPr>
        <p:spPr>
          <a:xfrm flipH="1" rot="-1450445">
            <a:off x="3251342" y="1176319"/>
            <a:ext cx="1402162" cy="28803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500">
                <a:latin typeface="Calibri"/>
                <a:ea typeface="Calibri"/>
                <a:cs typeface="Calibri"/>
                <a:sym typeface="Calibri"/>
              </a:rPr>
              <a:t>7 unidades</a:t>
            </a:r>
            <a:endParaRPr b="1" sz="1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35"/>
          <p:cNvSpPr txBox="1"/>
          <p:nvPr/>
        </p:nvSpPr>
        <p:spPr>
          <a:xfrm flipH="1" rot="5399264">
            <a:off x="4578008" y="2066568"/>
            <a:ext cx="14022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8 unidades</a:t>
            </a:r>
            <a:endParaRPr b="1"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35"/>
          <p:cNvSpPr txBox="1"/>
          <p:nvPr/>
        </p:nvSpPr>
        <p:spPr>
          <a:xfrm rot="-5399264">
            <a:off x="2871708" y="2066568"/>
            <a:ext cx="1402200" cy="2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8 unidades</a:t>
            </a:r>
            <a:endParaRPr b="1" sz="1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¿Qué reloj marca las 9:15?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de Luis.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de Mario.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de Paula.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El de Lucía.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" name="Google Shape;47;p8"/>
          <p:cNvPicPr preferRelativeResize="0"/>
          <p:nvPr/>
        </p:nvPicPr>
        <p:blipFill rotWithShape="1">
          <a:blip r:embed="rId3">
            <a:alphaModFix/>
          </a:blip>
          <a:srcRect b="0" l="3540" r="0" t="0"/>
          <a:stretch/>
        </p:blipFill>
        <p:spPr>
          <a:xfrm>
            <a:off x="759700" y="1056650"/>
            <a:ext cx="1587625" cy="1569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8"/>
          <p:cNvPicPr preferRelativeResize="0"/>
          <p:nvPr/>
        </p:nvPicPr>
        <p:blipFill rotWithShape="1">
          <a:blip r:embed="rId4">
            <a:alphaModFix/>
          </a:blip>
          <a:srcRect b="0" l="2837" r="0" t="4571"/>
          <a:stretch/>
        </p:blipFill>
        <p:spPr>
          <a:xfrm>
            <a:off x="2766663" y="1049362"/>
            <a:ext cx="1587625" cy="1584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3625" y="1033347"/>
            <a:ext cx="1587600" cy="1584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44075" y="1058050"/>
            <a:ext cx="1587618" cy="15667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1" name="Google Shape;51;p8"/>
          <p:cNvGraphicFramePr/>
          <p:nvPr/>
        </p:nvGraphicFramePr>
        <p:xfrm>
          <a:off x="759700" y="1033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1604225"/>
                <a:gridCol w="382850"/>
                <a:gridCol w="1621225"/>
                <a:gridCol w="405625"/>
                <a:gridCol w="1587600"/>
                <a:gridCol w="382850"/>
                <a:gridCol w="1587625"/>
              </a:tblGrid>
              <a:tr h="158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Luis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Mario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Paula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Lucía</a:t>
                      </a:r>
                      <a:endParaRPr b="1" sz="1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los siguientes polígonos tiene un perímetro de 34 cm?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  										C)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 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 										D)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8" name="Google Shape;58;p9"/>
          <p:cNvGrpSpPr/>
          <p:nvPr/>
        </p:nvGrpSpPr>
        <p:grpSpPr>
          <a:xfrm>
            <a:off x="411073" y="1061075"/>
            <a:ext cx="2284586" cy="1716253"/>
            <a:chOff x="60163" y="668900"/>
            <a:chExt cx="2606488" cy="1958075"/>
          </a:xfrm>
        </p:grpSpPr>
        <p:sp>
          <p:nvSpPr>
            <p:cNvPr id="59" name="Google Shape;59;p9"/>
            <p:cNvSpPr/>
            <p:nvPr/>
          </p:nvSpPr>
          <p:spPr>
            <a:xfrm>
              <a:off x="765775" y="953625"/>
              <a:ext cx="1176550" cy="1475825"/>
            </a:xfrm>
            <a:custGeom>
              <a:rect b="b" l="l" r="r" t="t"/>
              <a:pathLst>
                <a:path extrusionOk="0" h="59033" w="47062">
                  <a:moveTo>
                    <a:pt x="413" y="0"/>
                  </a:moveTo>
                  <a:lnTo>
                    <a:pt x="11972" y="0"/>
                  </a:lnTo>
                  <a:lnTo>
                    <a:pt x="11559" y="47474"/>
                  </a:lnTo>
                  <a:lnTo>
                    <a:pt x="47062" y="47474"/>
                  </a:lnTo>
                  <a:lnTo>
                    <a:pt x="47062" y="59033"/>
                  </a:lnTo>
                  <a:lnTo>
                    <a:pt x="0" y="58620"/>
                  </a:lnTo>
                  <a:close/>
                </a:path>
              </a:pathLst>
            </a:custGeom>
            <a:solidFill>
              <a:srgbClr val="ADAFAF"/>
            </a:solidFill>
            <a:ln cap="flat" cmpd="sng" w="2502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60" name="Google Shape;60;p9"/>
            <p:cNvSpPr txBox="1"/>
            <p:nvPr/>
          </p:nvSpPr>
          <p:spPr>
            <a:xfrm>
              <a:off x="642088" y="668900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25" lIns="80125" spcFirstLastPara="1" rIns="80125" wrap="square" tIns="801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9"/>
            <p:cNvSpPr txBox="1"/>
            <p:nvPr/>
          </p:nvSpPr>
          <p:spPr>
            <a:xfrm>
              <a:off x="1961050" y="2169975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25" lIns="80125" spcFirstLastPara="1" rIns="80125" wrap="square" tIns="801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9"/>
            <p:cNvSpPr txBox="1"/>
            <p:nvPr/>
          </p:nvSpPr>
          <p:spPr>
            <a:xfrm>
              <a:off x="1070738" y="2388175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25" lIns="80125" spcFirstLastPara="1" rIns="80125" wrap="square" tIns="801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8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9"/>
            <p:cNvSpPr txBox="1"/>
            <p:nvPr/>
          </p:nvSpPr>
          <p:spPr>
            <a:xfrm>
              <a:off x="60163" y="1510200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25" lIns="80125" spcFirstLastPara="1" rIns="80125" wrap="square" tIns="801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" name="Google Shape;64;p9"/>
          <p:cNvGrpSpPr/>
          <p:nvPr/>
        </p:nvGrpSpPr>
        <p:grpSpPr>
          <a:xfrm>
            <a:off x="483254" y="3042601"/>
            <a:ext cx="2439356" cy="1801332"/>
            <a:chOff x="1924000" y="668900"/>
            <a:chExt cx="2555638" cy="1887200"/>
          </a:xfrm>
        </p:grpSpPr>
        <p:sp>
          <p:nvSpPr>
            <p:cNvPr id="65" name="Google Shape;65;p9"/>
            <p:cNvSpPr txBox="1"/>
            <p:nvPr/>
          </p:nvSpPr>
          <p:spPr>
            <a:xfrm>
              <a:off x="3453675" y="1931175"/>
              <a:ext cx="7614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275" lIns="87275" spcFirstLastPara="1" rIns="87275" wrap="square" tIns="872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527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 cm</a:t>
              </a:r>
              <a:endParaRPr b="1" sz="152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9"/>
            <p:cNvSpPr/>
            <p:nvPr/>
          </p:nvSpPr>
          <p:spPr>
            <a:xfrm>
              <a:off x="2685400" y="943300"/>
              <a:ext cx="1155900" cy="1537750"/>
            </a:xfrm>
            <a:custGeom>
              <a:rect b="b" l="l" r="r" t="t"/>
              <a:pathLst>
                <a:path extrusionOk="0" h="61510" w="46236">
                  <a:moveTo>
                    <a:pt x="413" y="0"/>
                  </a:moveTo>
                  <a:lnTo>
                    <a:pt x="0" y="48300"/>
                  </a:lnTo>
                  <a:lnTo>
                    <a:pt x="17752" y="61510"/>
                  </a:lnTo>
                  <a:lnTo>
                    <a:pt x="45823" y="15274"/>
                  </a:lnTo>
                  <a:lnTo>
                    <a:pt x="46236" y="4954"/>
                  </a:lnTo>
                  <a:lnTo>
                    <a:pt x="24769" y="9908"/>
                  </a:lnTo>
                  <a:close/>
                </a:path>
              </a:pathLst>
            </a:custGeom>
            <a:solidFill>
              <a:srgbClr val="ADAFAF"/>
            </a:solidFill>
            <a:ln cap="flat" cmpd="sng" w="272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67" name="Google Shape;67;p9"/>
            <p:cNvSpPr txBox="1"/>
            <p:nvPr/>
          </p:nvSpPr>
          <p:spPr>
            <a:xfrm>
              <a:off x="2219275" y="2317300"/>
              <a:ext cx="7614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275" lIns="87275" spcFirstLastPara="1" rIns="87275" wrap="square" tIns="8727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527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 cm</a:t>
              </a:r>
              <a:endParaRPr b="1" sz="152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9"/>
            <p:cNvSpPr txBox="1"/>
            <p:nvPr/>
          </p:nvSpPr>
          <p:spPr>
            <a:xfrm>
              <a:off x="1924000" y="1437650"/>
              <a:ext cx="7614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275" lIns="87275" spcFirstLastPara="1" rIns="87275" wrap="square" tIns="8727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527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9 cm</a:t>
              </a:r>
              <a:endParaRPr b="1" sz="152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9"/>
            <p:cNvSpPr txBox="1"/>
            <p:nvPr/>
          </p:nvSpPr>
          <p:spPr>
            <a:xfrm rot="1326449">
              <a:off x="2578398" y="803342"/>
              <a:ext cx="761269" cy="238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275" lIns="87275" spcFirstLastPara="1" rIns="87275" wrap="square" tIns="8727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527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 cm</a:t>
              </a:r>
              <a:endParaRPr b="1" sz="152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9"/>
            <p:cNvSpPr txBox="1"/>
            <p:nvPr/>
          </p:nvSpPr>
          <p:spPr>
            <a:xfrm rot="-963648">
              <a:off x="3178046" y="919171"/>
              <a:ext cx="613756" cy="2388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275" lIns="87275" spcFirstLastPara="1" rIns="87275" wrap="square" tIns="8727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527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 cm</a:t>
              </a:r>
              <a:endParaRPr b="1" sz="152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9"/>
            <p:cNvSpPr txBox="1"/>
            <p:nvPr/>
          </p:nvSpPr>
          <p:spPr>
            <a:xfrm>
              <a:off x="3774038" y="1043050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275" lIns="87275" spcFirstLastPara="1" rIns="87275" wrap="square" tIns="872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527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527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" name="Google Shape;72;p9"/>
          <p:cNvGrpSpPr/>
          <p:nvPr/>
        </p:nvGrpSpPr>
        <p:grpSpPr>
          <a:xfrm>
            <a:off x="5353131" y="950325"/>
            <a:ext cx="2667496" cy="1716253"/>
            <a:chOff x="5022838" y="668900"/>
            <a:chExt cx="3043350" cy="1958075"/>
          </a:xfrm>
        </p:grpSpPr>
        <p:sp>
          <p:nvSpPr>
            <p:cNvPr id="73" name="Google Shape;73;p9"/>
            <p:cNvSpPr/>
            <p:nvPr/>
          </p:nvSpPr>
          <p:spPr>
            <a:xfrm>
              <a:off x="5306825" y="871050"/>
              <a:ext cx="2053775" cy="1517125"/>
            </a:xfrm>
            <a:custGeom>
              <a:rect b="b" l="l" r="r" t="t"/>
              <a:pathLst>
                <a:path extrusionOk="0" h="60685" w="82151">
                  <a:moveTo>
                    <a:pt x="0" y="0"/>
                  </a:moveTo>
                  <a:lnTo>
                    <a:pt x="24356" y="60685"/>
                  </a:lnTo>
                  <a:lnTo>
                    <a:pt x="82151" y="60272"/>
                  </a:lnTo>
                  <a:lnTo>
                    <a:pt x="82151" y="44172"/>
                  </a:lnTo>
                  <a:lnTo>
                    <a:pt x="44172" y="32200"/>
                  </a:lnTo>
                  <a:lnTo>
                    <a:pt x="36741" y="17339"/>
                  </a:lnTo>
                  <a:close/>
                </a:path>
              </a:pathLst>
            </a:custGeom>
            <a:solidFill>
              <a:srgbClr val="ADAFAF"/>
            </a:solidFill>
            <a:ln cap="flat" cmpd="sng" w="25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74" name="Google Shape;74;p9"/>
            <p:cNvSpPr txBox="1"/>
            <p:nvPr/>
          </p:nvSpPr>
          <p:spPr>
            <a:xfrm>
              <a:off x="6269188" y="1281850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50" lIns="80150" spcFirstLastPara="1" rIns="80150" wrap="square" tIns="801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9"/>
            <p:cNvSpPr txBox="1"/>
            <p:nvPr/>
          </p:nvSpPr>
          <p:spPr>
            <a:xfrm>
              <a:off x="7360588" y="2078500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50" lIns="80150" spcFirstLastPara="1" rIns="80150" wrap="square" tIns="801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9"/>
            <p:cNvSpPr txBox="1"/>
            <p:nvPr/>
          </p:nvSpPr>
          <p:spPr>
            <a:xfrm>
              <a:off x="6181838" y="2388175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50" lIns="80150" spcFirstLastPara="1" rIns="80150" wrap="square" tIns="801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7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9"/>
            <p:cNvSpPr txBox="1"/>
            <p:nvPr/>
          </p:nvSpPr>
          <p:spPr>
            <a:xfrm>
              <a:off x="5022838" y="1592775"/>
              <a:ext cx="7056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50" lIns="80150" spcFirstLastPara="1" rIns="80150" wrap="square" tIns="801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8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9"/>
            <p:cNvSpPr txBox="1"/>
            <p:nvPr/>
          </p:nvSpPr>
          <p:spPr>
            <a:xfrm rot="1326449">
              <a:off x="5323848" y="803342"/>
              <a:ext cx="761269" cy="238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50" lIns="80150" spcFirstLastPara="1" rIns="80150" wrap="square" tIns="80150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9"/>
            <p:cNvSpPr txBox="1"/>
            <p:nvPr/>
          </p:nvSpPr>
          <p:spPr>
            <a:xfrm rot="912812">
              <a:off x="6479095" y="1592736"/>
              <a:ext cx="761383" cy="2388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0150" lIns="80150" spcFirstLastPara="1" rIns="80150" wrap="square" tIns="80150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0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 cm</a:t>
              </a:r>
              <a:endParaRPr b="1" sz="140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" name="Google Shape;80;p9"/>
          <p:cNvGrpSpPr/>
          <p:nvPr/>
        </p:nvGrpSpPr>
        <p:grpSpPr>
          <a:xfrm>
            <a:off x="5491919" y="3012885"/>
            <a:ext cx="2284517" cy="1860774"/>
            <a:chOff x="2473450" y="2862925"/>
            <a:chExt cx="2549400" cy="2076525"/>
          </a:xfrm>
        </p:grpSpPr>
        <p:sp>
          <p:nvSpPr>
            <p:cNvPr id="81" name="Google Shape;81;p9"/>
            <p:cNvSpPr txBox="1"/>
            <p:nvPr/>
          </p:nvSpPr>
          <p:spPr>
            <a:xfrm>
              <a:off x="4391525" y="4140575"/>
              <a:ext cx="5895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925" lIns="81925" spcFirstLastPara="1" rIns="81925" wrap="square" tIns="81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33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43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9"/>
            <p:cNvSpPr txBox="1"/>
            <p:nvPr/>
          </p:nvSpPr>
          <p:spPr>
            <a:xfrm>
              <a:off x="4433350" y="4379375"/>
              <a:ext cx="5895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925" lIns="81925" spcFirstLastPara="1" rIns="81925" wrap="square" tIns="81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33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b="1" sz="143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9"/>
            <p:cNvSpPr txBox="1"/>
            <p:nvPr/>
          </p:nvSpPr>
          <p:spPr>
            <a:xfrm>
              <a:off x="2473450" y="3439150"/>
              <a:ext cx="8091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925" lIns="81925" spcFirstLastPara="1" rIns="81925" wrap="square" tIns="819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33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12 cm</a:t>
              </a:r>
              <a:endParaRPr b="1" sz="143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9"/>
            <p:cNvSpPr txBox="1"/>
            <p:nvPr/>
          </p:nvSpPr>
          <p:spPr>
            <a:xfrm>
              <a:off x="3356679" y="4700650"/>
              <a:ext cx="7614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925" lIns="81925" spcFirstLastPara="1" rIns="81925" wrap="square" tIns="81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33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 cm</a:t>
              </a:r>
              <a:endParaRPr b="1" sz="143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9"/>
            <p:cNvSpPr/>
            <p:nvPr/>
          </p:nvSpPr>
          <p:spPr>
            <a:xfrm>
              <a:off x="2881500" y="2862925"/>
              <a:ext cx="1733839" cy="1790893"/>
            </a:xfrm>
            <a:custGeom>
              <a:rect b="b" l="l" r="r" t="t"/>
              <a:pathLst>
                <a:path extrusionOk="0" h="69766" w="66051">
                  <a:moveTo>
                    <a:pt x="34264" y="0"/>
                  </a:moveTo>
                  <a:lnTo>
                    <a:pt x="0" y="69766"/>
                  </a:lnTo>
                  <a:lnTo>
                    <a:pt x="63162" y="69354"/>
                  </a:lnTo>
                  <a:lnTo>
                    <a:pt x="53667" y="55318"/>
                  </a:lnTo>
                  <a:lnTo>
                    <a:pt x="66051" y="46648"/>
                  </a:lnTo>
                  <a:close/>
                </a:path>
              </a:pathLst>
            </a:custGeom>
            <a:solidFill>
              <a:srgbClr val="ADAFAF"/>
            </a:solidFill>
            <a:ln cap="flat" cmpd="sng" w="256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86" name="Google Shape;86;p9"/>
            <p:cNvSpPr txBox="1"/>
            <p:nvPr/>
          </p:nvSpPr>
          <p:spPr>
            <a:xfrm>
              <a:off x="4063150" y="3228925"/>
              <a:ext cx="8091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1925" lIns="81925" spcFirstLastPara="1" rIns="81925" wrap="square" tIns="819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433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 cm</a:t>
              </a:r>
              <a:endParaRPr b="1" sz="143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0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Si el día jueves 05 de marzo hubo luna llena y se espera que en dos semanas más se vuelva a repetir.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será la fecha de la próxima luna llena?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  7 de marzo.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12 de marzo.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19 de marzo.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26 de marzo.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9475" y="1274400"/>
            <a:ext cx="5105576" cy="3599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1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Renato tiene una lana de 18 cm de largo.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de estas figuras puede haber formado?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0" name="Google Shape;100;p11"/>
          <p:cNvGrpSpPr/>
          <p:nvPr/>
        </p:nvGrpSpPr>
        <p:grpSpPr>
          <a:xfrm>
            <a:off x="599757" y="1530284"/>
            <a:ext cx="1916645" cy="1089464"/>
            <a:chOff x="280175" y="1062900"/>
            <a:chExt cx="2276300" cy="1293900"/>
          </a:xfrm>
        </p:grpSpPr>
        <p:sp>
          <p:nvSpPr>
            <p:cNvPr id="101" name="Google Shape;101;p11"/>
            <p:cNvSpPr/>
            <p:nvPr/>
          </p:nvSpPr>
          <p:spPr>
            <a:xfrm>
              <a:off x="718575" y="1062900"/>
              <a:ext cx="1382100" cy="994500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 cap="flat" cmpd="sng" w="24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78"/>
            </a:p>
          </p:txBody>
        </p:sp>
        <p:sp>
          <p:nvSpPr>
            <p:cNvPr id="102" name="Google Shape;102;p11"/>
            <p:cNvSpPr txBox="1"/>
            <p:nvPr/>
          </p:nvSpPr>
          <p:spPr>
            <a:xfrm>
              <a:off x="280175" y="1389100"/>
              <a:ext cx="7485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6 cm</a:t>
              </a:r>
              <a:endParaRPr sz="185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11"/>
            <p:cNvSpPr txBox="1"/>
            <p:nvPr/>
          </p:nvSpPr>
          <p:spPr>
            <a:xfrm>
              <a:off x="975225" y="2057400"/>
              <a:ext cx="7485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6 cm</a:t>
              </a:r>
              <a:endParaRPr sz="185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11"/>
            <p:cNvSpPr txBox="1"/>
            <p:nvPr/>
          </p:nvSpPr>
          <p:spPr>
            <a:xfrm>
              <a:off x="1807975" y="1389100"/>
              <a:ext cx="7485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6 cm</a:t>
              </a:r>
              <a:endParaRPr sz="185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" name="Google Shape;105;p11"/>
          <p:cNvGrpSpPr/>
          <p:nvPr/>
        </p:nvGrpSpPr>
        <p:grpSpPr>
          <a:xfrm>
            <a:off x="5500149" y="1243319"/>
            <a:ext cx="2563764" cy="1252643"/>
            <a:chOff x="4153800" y="849075"/>
            <a:chExt cx="3044850" cy="1487700"/>
          </a:xfrm>
        </p:grpSpPr>
        <p:sp>
          <p:nvSpPr>
            <p:cNvPr id="106" name="Google Shape;106;p11"/>
            <p:cNvSpPr/>
            <p:nvPr/>
          </p:nvSpPr>
          <p:spPr>
            <a:xfrm>
              <a:off x="4504050" y="1148475"/>
              <a:ext cx="2694600" cy="994500"/>
            </a:xfrm>
            <a:prstGeom prst="rect">
              <a:avLst/>
            </a:prstGeom>
            <a:solidFill>
              <a:schemeClr val="lt1"/>
            </a:solidFill>
            <a:ln cap="flat" cmpd="sng" w="24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78"/>
            </a:p>
          </p:txBody>
        </p:sp>
        <p:sp>
          <p:nvSpPr>
            <p:cNvPr id="107" name="Google Shape;107;p11"/>
            <p:cNvSpPr txBox="1"/>
            <p:nvPr/>
          </p:nvSpPr>
          <p:spPr>
            <a:xfrm>
              <a:off x="5160300" y="849075"/>
              <a:ext cx="13821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 cm</a:t>
              </a:r>
              <a:endParaRPr sz="185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1"/>
            <p:cNvSpPr txBox="1"/>
            <p:nvPr/>
          </p:nvSpPr>
          <p:spPr>
            <a:xfrm rot="-5400000">
              <a:off x="3612450" y="1496025"/>
              <a:ext cx="13821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7000" lIns="77000" spcFirstLastPara="1" rIns="77000" wrap="square" tIns="770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852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8 cm</a:t>
              </a:r>
              <a:endParaRPr sz="1852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09;p11"/>
          <p:cNvGrpSpPr/>
          <p:nvPr/>
        </p:nvGrpSpPr>
        <p:grpSpPr>
          <a:xfrm>
            <a:off x="775769" y="3105467"/>
            <a:ext cx="1564602" cy="1675966"/>
            <a:chOff x="475400" y="2883475"/>
            <a:chExt cx="1916700" cy="2053125"/>
          </a:xfrm>
        </p:grpSpPr>
        <p:sp>
          <p:nvSpPr>
            <p:cNvPr id="110" name="Google Shape;110;p11"/>
            <p:cNvSpPr/>
            <p:nvPr/>
          </p:nvSpPr>
          <p:spPr>
            <a:xfrm>
              <a:off x="475400" y="2883475"/>
              <a:ext cx="1916700" cy="1697700"/>
            </a:xfrm>
            <a:prstGeom prst="rect">
              <a:avLst/>
            </a:prstGeom>
            <a:solidFill>
              <a:schemeClr val="lt1"/>
            </a:solidFill>
            <a:ln cap="flat" cmpd="sng" w="233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4650" lIns="74650" spcFirstLastPara="1" rIns="74650" wrap="square" tIns="746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42"/>
            </a:p>
          </p:txBody>
        </p:sp>
        <p:sp>
          <p:nvSpPr>
            <p:cNvPr id="111" name="Google Shape;111;p11"/>
            <p:cNvSpPr txBox="1"/>
            <p:nvPr/>
          </p:nvSpPr>
          <p:spPr>
            <a:xfrm>
              <a:off x="959175" y="4637200"/>
              <a:ext cx="9183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4650" lIns="74650" spcFirstLastPara="1" rIns="74650" wrap="square" tIns="746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79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18 cm</a:t>
              </a:r>
              <a:endParaRPr sz="1795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2" name="Google Shape;112;p11"/>
          <p:cNvGrpSpPr/>
          <p:nvPr/>
        </p:nvGrpSpPr>
        <p:grpSpPr>
          <a:xfrm>
            <a:off x="5810862" y="2619750"/>
            <a:ext cx="1507524" cy="2256052"/>
            <a:chOff x="7244150" y="2336775"/>
            <a:chExt cx="1900800" cy="2844600"/>
          </a:xfrm>
        </p:grpSpPr>
        <p:sp>
          <p:nvSpPr>
            <p:cNvPr id="113" name="Google Shape;113;p11"/>
            <p:cNvSpPr/>
            <p:nvPr/>
          </p:nvSpPr>
          <p:spPr>
            <a:xfrm>
              <a:off x="7244150" y="2336775"/>
              <a:ext cx="1152300" cy="2545200"/>
            </a:xfrm>
            <a:prstGeom prst="rect">
              <a:avLst/>
            </a:prstGeom>
            <a:solidFill>
              <a:schemeClr val="lt1"/>
            </a:solidFill>
            <a:ln cap="flat" cmpd="sng" w="226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25" lIns="72525" spcFirstLastPara="1" rIns="72525" wrap="square" tIns="72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0"/>
            </a:p>
          </p:txBody>
        </p:sp>
        <p:sp>
          <p:nvSpPr>
            <p:cNvPr id="114" name="Google Shape;114;p11"/>
            <p:cNvSpPr txBox="1"/>
            <p:nvPr/>
          </p:nvSpPr>
          <p:spPr>
            <a:xfrm>
              <a:off x="8396450" y="3459675"/>
              <a:ext cx="7485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2525" lIns="72525" spcFirstLastPara="1" rIns="72525" wrap="square" tIns="72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74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9 cm</a:t>
              </a:r>
              <a:endParaRPr sz="174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11"/>
            <p:cNvSpPr txBox="1"/>
            <p:nvPr/>
          </p:nvSpPr>
          <p:spPr>
            <a:xfrm>
              <a:off x="7490225" y="4881975"/>
              <a:ext cx="748500" cy="29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2525" lIns="72525" spcFirstLastPara="1" rIns="72525" wrap="square" tIns="72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744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2 cm</a:t>
              </a:r>
              <a:endParaRPr sz="1744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" name="Google Shape;116;p11"/>
          <p:cNvSpPr txBox="1"/>
          <p:nvPr/>
        </p:nvSpPr>
        <p:spPr>
          <a:xfrm>
            <a:off x="102101" y="1530275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1"/>
          <p:cNvSpPr txBox="1"/>
          <p:nvPr/>
        </p:nvSpPr>
        <p:spPr>
          <a:xfrm>
            <a:off x="102101" y="3062100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1"/>
          <p:cNvSpPr txBox="1"/>
          <p:nvPr/>
        </p:nvSpPr>
        <p:spPr>
          <a:xfrm>
            <a:off x="4831251" y="1530275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1"/>
          <p:cNvSpPr txBox="1"/>
          <p:nvPr/>
        </p:nvSpPr>
        <p:spPr>
          <a:xfrm>
            <a:off x="4831251" y="3062100"/>
            <a:ext cx="543900" cy="2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7000" lIns="77000" spcFirstLastPara="1" rIns="77000" wrap="square" tIns="770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2"/>
          <p:cNvSpPr txBox="1"/>
          <p:nvPr/>
        </p:nvSpPr>
        <p:spPr>
          <a:xfrm>
            <a:off x="102100" y="51755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¿Cuál es la mejor estimación de la masa de un lápiz?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gramos.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kilos.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litros.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10 toneladas.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6300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"/>
          <p:cNvSpPr txBox="1"/>
          <p:nvPr/>
        </p:nvSpPr>
        <p:spPr>
          <a:xfrm>
            <a:off x="128400" y="454200"/>
            <a:ext cx="8887200" cy="4480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Si la exposición de Andrés comienza el viernes 03 de Agosto y durará 14 días.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600">
                <a:latin typeface="Calibri"/>
                <a:ea typeface="Calibri"/>
                <a:cs typeface="Calibri"/>
                <a:sym typeface="Calibri"/>
              </a:rPr>
              <a:t>¿En qué fecha termina la exposición de Andrés?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Martes 14 de agosto.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Jueves 16 de agosto.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Viernes 17 de agosto.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lphaUcParenR"/>
            </a:pPr>
            <a:r>
              <a:rPr lang="es" sz="1600">
                <a:latin typeface="Calibri"/>
                <a:ea typeface="Calibri"/>
                <a:cs typeface="Calibri"/>
                <a:sym typeface="Calibri"/>
              </a:rPr>
              <a:t>Viernes 24 de agosto. </a:t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179999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32" name="Google Shape;132;p13"/>
          <p:cNvGraphicFramePr/>
          <p:nvPr/>
        </p:nvGraphicFramePr>
        <p:xfrm>
          <a:off x="2027163" y="9628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{55B62EEC-AA0F-47F2-8EA6-6774DCA78934}</a:tableStyleId>
              </a:tblPr>
              <a:tblGrid>
                <a:gridCol w="744375"/>
                <a:gridCol w="744375"/>
                <a:gridCol w="738800"/>
                <a:gridCol w="681400"/>
                <a:gridCol w="715825"/>
                <a:gridCol w="707150"/>
                <a:gridCol w="757725"/>
              </a:tblGrid>
              <a:tr h="184225"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AGOSTO</a:t>
                      </a:r>
                      <a:endParaRPr b="1" sz="1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200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Mié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Jue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Vie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Sáb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Dom</a:t>
                      </a:r>
                      <a:endParaRPr b="1" sz="1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CCCCC"/>
                    </a:solidFill>
                  </a:tcPr>
                </a:tc>
              </a:tr>
              <a:tr h="2976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76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76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17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19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76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76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28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29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31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91425" marL="91425" anchor="ctr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