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24" Type="http://schemas.openxmlformats.org/officeDocument/2006/relationships/slide" Target="slides/slide19.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f6d8ba751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f6d8ba751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6f6f49596e_1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6f6f49596e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6f6f49596e_1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6f6f49596e_1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6f6f49596e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36f6f49596e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6f6f49596e_1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6f6f49596e_1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710e339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710e339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710e3396d6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710e3396d6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710e3396d6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710e3396d6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710e3396d6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710e3396d6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710e3396d6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710e3396d6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710e3396d6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710e3396d6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6f6f49596e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6f6f49596e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6f6f49596e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6f6f49596e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6f6f49596e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6f6f49596e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6f6f49596e_1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6f6f49596e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6f6f49596e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36f6f49596e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6f6f49596e_1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6f6f49596e_1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6f6f49596e_1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6f6f49596e_1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6f6ec293f8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6f6ec293f8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0.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7.png"/><Relationship Id="rId6"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55" name="Google Shape;55;p13"/>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56" name="Google Shape;56;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57" name="Google Shape;57;p13"/>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58" name="Google Shape;58;p13"/>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Los siguientes relojes muestran la hora a la que Raúl empezó y terminó a su clase computación una mañana: </a:t>
            </a:r>
            <a:endParaRPr sz="1800">
              <a:latin typeface="Calibri"/>
              <a:ea typeface="Calibri"/>
              <a:cs typeface="Calibri"/>
              <a:sym typeface="Calibri"/>
            </a:endParaRPr>
          </a:p>
        </p:txBody>
      </p:sp>
      <p:sp>
        <p:nvSpPr>
          <p:cNvPr id="59" name="Google Shape;59;p13"/>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¿Qué reloj digital muestra la hora a la que Raúl estaba en la clase de computación? </a:t>
            </a:r>
            <a:endParaRPr sz="1800">
              <a:latin typeface="Calibri"/>
              <a:ea typeface="Calibri"/>
              <a:cs typeface="Calibri"/>
              <a:sym typeface="Calibri"/>
            </a:endParaRPr>
          </a:p>
        </p:txBody>
      </p:sp>
      <p:pic>
        <p:nvPicPr>
          <p:cNvPr id="60" name="Google Shape;60;p13"/>
          <p:cNvPicPr preferRelativeResize="0"/>
          <p:nvPr/>
        </p:nvPicPr>
        <p:blipFill>
          <a:blip r:embed="rId4">
            <a:alphaModFix/>
          </a:blip>
          <a:stretch>
            <a:fillRect/>
          </a:stretch>
        </p:blipFill>
        <p:spPr>
          <a:xfrm>
            <a:off x="321438" y="2074248"/>
            <a:ext cx="4009424" cy="1715301"/>
          </a:xfrm>
          <a:prstGeom prst="rect">
            <a:avLst/>
          </a:prstGeom>
          <a:noFill/>
          <a:ln>
            <a:noFill/>
          </a:ln>
        </p:spPr>
      </p:pic>
      <p:pic>
        <p:nvPicPr>
          <p:cNvPr id="61" name="Google Shape;61;p13"/>
          <p:cNvPicPr preferRelativeResize="0"/>
          <p:nvPr/>
        </p:nvPicPr>
        <p:blipFill rotWithShape="1">
          <a:blip r:embed="rId5">
            <a:alphaModFix/>
          </a:blip>
          <a:srcRect b="0" l="0" r="49428" t="0"/>
          <a:stretch/>
        </p:blipFill>
        <p:spPr>
          <a:xfrm>
            <a:off x="4809675" y="2013550"/>
            <a:ext cx="3889400" cy="1111475"/>
          </a:xfrm>
          <a:prstGeom prst="rect">
            <a:avLst/>
          </a:prstGeom>
          <a:noFill/>
          <a:ln>
            <a:noFill/>
          </a:ln>
        </p:spPr>
      </p:pic>
      <p:pic>
        <p:nvPicPr>
          <p:cNvPr id="62" name="Google Shape;62;p13"/>
          <p:cNvPicPr preferRelativeResize="0"/>
          <p:nvPr/>
        </p:nvPicPr>
        <p:blipFill rotWithShape="1">
          <a:blip r:embed="rId5">
            <a:alphaModFix/>
          </a:blip>
          <a:srcRect b="0" l="49967" r="0" t="0"/>
          <a:stretch/>
        </p:blipFill>
        <p:spPr>
          <a:xfrm>
            <a:off x="4858700" y="3048825"/>
            <a:ext cx="3847967" cy="11114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2"/>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60" name="Google Shape;160;p22"/>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61" name="Google Shape;161;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62" name="Google Shape;162;p22"/>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63" name="Google Shape;163;p22"/>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Matías y Nicolás midieron y registraron el largo de su mesa de comedor:</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s" sz="1800">
                <a:latin typeface="Calibri"/>
                <a:ea typeface="Calibri"/>
                <a:cs typeface="Calibri"/>
                <a:sym typeface="Calibri"/>
              </a:rPr>
              <a:t>La mesa de Matías mide: 1 m y 60 cm </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s" sz="1800">
                <a:latin typeface="Calibri"/>
                <a:ea typeface="Calibri"/>
                <a:cs typeface="Calibri"/>
                <a:sym typeface="Calibri"/>
              </a:rPr>
              <a:t>La meda de Nicolás mide: 140 cm </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s" sz="1800">
                <a:latin typeface="Calibri"/>
                <a:ea typeface="Calibri"/>
                <a:cs typeface="Calibri"/>
                <a:sym typeface="Calibri"/>
              </a:rPr>
              <a:t>¿Cuál mesa e la </a:t>
            </a:r>
            <a:r>
              <a:rPr b="1" lang="es" sz="1800">
                <a:latin typeface="Calibri"/>
                <a:ea typeface="Calibri"/>
                <a:cs typeface="Calibri"/>
                <a:sym typeface="Calibri"/>
              </a:rPr>
              <a:t>más larga</a:t>
            </a:r>
            <a:r>
              <a:rPr lang="es" sz="1800">
                <a:latin typeface="Calibri"/>
                <a:ea typeface="Calibri"/>
                <a:cs typeface="Calibri"/>
                <a:sym typeface="Calibri"/>
              </a:rPr>
              <a:t>?</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 mesa de Matías</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 mesa de Nicolás</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Las dos mesas miden lo mismo</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No se puede determinar con la información entregada</a:t>
            </a:r>
            <a:endParaRPr sz="18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3"/>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69" name="Google Shape;169;p23"/>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70" name="Google Shape;170;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71" name="Google Shape;171;p23"/>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72" name="Google Shape;172;p23"/>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Los estudiantes de 6° básico hicieron carteles usando hojas de 26 cm de largo cada una. La profesora quiere pegar una fila de estos carteles en la ventana de la sala. Si la ventana mide 3 metros de largo, ¿cuántos carteles, </a:t>
            </a:r>
            <a:r>
              <a:rPr b="1" lang="es" sz="1800">
                <a:latin typeface="Calibri"/>
                <a:ea typeface="Calibri"/>
                <a:cs typeface="Calibri"/>
                <a:sym typeface="Calibri"/>
              </a:rPr>
              <a:t>como máximo</a:t>
            </a:r>
            <a:r>
              <a:rPr lang="es" sz="1800">
                <a:latin typeface="Calibri"/>
                <a:ea typeface="Calibri"/>
                <a:cs typeface="Calibri"/>
                <a:sym typeface="Calibri"/>
              </a:rPr>
              <a:t>, puede colocar uno al lado del otro?</a:t>
            </a:r>
            <a:endParaRPr sz="1800">
              <a:latin typeface="Calibri"/>
              <a:ea typeface="Calibri"/>
              <a:cs typeface="Calibri"/>
              <a:sym typeface="Calibri"/>
            </a:endParaRPr>
          </a:p>
          <a:p>
            <a:pPr indent="0" lvl="0" marL="457200" rtl="0" algn="just">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14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11</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10</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6</a:t>
            </a:r>
            <a:endParaRPr sz="18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4"/>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78" name="Google Shape;178;p24"/>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79" name="Google Shape;179;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80" name="Google Shape;180;p24"/>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81" name="Google Shape;181;p24"/>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Observe la imagen:</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182" name="Google Shape;182;p24"/>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¿Cuántas unidades cúbicas hay en la imagen?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16 unidades cúbicas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14 unidades cúbicas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12 unidades cúbicas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10 unidades cúbicas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183" name="Google Shape;183;p24"/>
          <p:cNvPicPr preferRelativeResize="0"/>
          <p:nvPr/>
        </p:nvPicPr>
        <p:blipFill>
          <a:blip r:embed="rId4">
            <a:alphaModFix/>
          </a:blip>
          <a:stretch>
            <a:fillRect/>
          </a:stretch>
        </p:blipFill>
        <p:spPr>
          <a:xfrm>
            <a:off x="384563" y="2103388"/>
            <a:ext cx="3883175" cy="1954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5"/>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89" name="Google Shape;189;p25"/>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90" name="Google Shape;190;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91" name="Google Shape;191;p25"/>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92" name="Google Shape;192;p25"/>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Un poste mide 6 metros y 42 cm ¿Cuántos cm </a:t>
            </a:r>
            <a:r>
              <a:rPr b="1" lang="es" sz="1800">
                <a:latin typeface="Calibri"/>
                <a:ea typeface="Calibri"/>
                <a:cs typeface="Calibri"/>
                <a:sym typeface="Calibri"/>
              </a:rPr>
              <a:t>le faltan</a:t>
            </a:r>
            <a:r>
              <a:rPr lang="es" sz="1800">
                <a:latin typeface="Calibri"/>
                <a:ea typeface="Calibri"/>
                <a:cs typeface="Calibri"/>
                <a:sym typeface="Calibri"/>
              </a:rPr>
              <a:t> para medir 8 metros? </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200 cm</a:t>
            </a:r>
            <a:endParaRPr sz="1800">
              <a:solidFill>
                <a:schemeClr val="dk1"/>
              </a:solidFill>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170 cm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solidFill>
                  <a:schemeClr val="dk1"/>
                </a:solidFill>
                <a:latin typeface="Calibri"/>
                <a:ea typeface="Calibri"/>
                <a:cs typeface="Calibri"/>
                <a:sym typeface="Calibri"/>
              </a:rPr>
              <a:t>158 cm </a:t>
            </a:r>
            <a:endParaRPr sz="1800">
              <a:solidFill>
                <a:schemeClr val="dk1"/>
              </a:solidFill>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  </a:t>
            </a:r>
            <a:r>
              <a:rPr lang="es" sz="1800">
                <a:latin typeface="Calibri"/>
                <a:ea typeface="Calibri"/>
                <a:cs typeface="Calibri"/>
                <a:sym typeface="Calibri"/>
              </a:rPr>
              <a:t>59 cm </a:t>
            </a:r>
            <a:endParaRPr sz="18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6"/>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98" name="Google Shape;198;p26"/>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99" name="Google Shape;199;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00" name="Google Shape;200;p26"/>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01" name="Google Shape;201;p26"/>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Florencia y Agustina midieron y registraron el largo de sus puertas:</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s" sz="1800">
                <a:latin typeface="Calibri"/>
                <a:ea typeface="Calibri"/>
                <a:cs typeface="Calibri"/>
                <a:sym typeface="Calibri"/>
              </a:rPr>
              <a:t>La </a:t>
            </a:r>
            <a:r>
              <a:rPr lang="es" sz="1800">
                <a:latin typeface="Calibri"/>
                <a:ea typeface="Calibri"/>
                <a:cs typeface="Calibri"/>
                <a:sym typeface="Calibri"/>
              </a:rPr>
              <a:t>puerta</a:t>
            </a:r>
            <a:r>
              <a:rPr lang="es" sz="1800">
                <a:latin typeface="Calibri"/>
                <a:ea typeface="Calibri"/>
                <a:cs typeface="Calibri"/>
                <a:sym typeface="Calibri"/>
              </a:rPr>
              <a:t> de Florencia mide: 1m y 80 cm </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s" sz="1800">
                <a:latin typeface="Calibri"/>
                <a:ea typeface="Calibri"/>
                <a:cs typeface="Calibri"/>
                <a:sym typeface="Calibri"/>
              </a:rPr>
              <a:t>La puerta de Agustina mide: 120 cm </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s" sz="1800">
                <a:latin typeface="Calibri"/>
                <a:ea typeface="Calibri"/>
                <a:cs typeface="Calibri"/>
                <a:sym typeface="Calibri"/>
              </a:rPr>
              <a:t>¿Cuál puerta es </a:t>
            </a:r>
            <a:r>
              <a:rPr b="1" lang="es" sz="1800">
                <a:latin typeface="Calibri"/>
                <a:ea typeface="Calibri"/>
                <a:cs typeface="Calibri"/>
                <a:sym typeface="Calibri"/>
              </a:rPr>
              <a:t>más larga</a:t>
            </a:r>
            <a:r>
              <a:rPr lang="es" sz="1800">
                <a:latin typeface="Calibri"/>
                <a:ea typeface="Calibri"/>
                <a:cs typeface="Calibri"/>
                <a:sym typeface="Calibri"/>
              </a:rPr>
              <a:t>? </a:t>
            </a:r>
            <a:endParaRPr sz="1800">
              <a:latin typeface="Calibri"/>
              <a:ea typeface="Calibri"/>
              <a:cs typeface="Calibri"/>
              <a:sym typeface="Calibri"/>
            </a:endParaRPr>
          </a:p>
          <a:p>
            <a:pPr indent="0" lvl="0" marL="45720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 puerta de Agustina</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 puerta de Florencia</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Las dos puertas miden lo mismo</a:t>
            </a:r>
            <a:endParaRPr sz="1800">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No se puede determinar con la información entregada</a:t>
            </a:r>
            <a:endParaRPr sz="180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207" name="Google Shape;207;p27"/>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208" name="Google Shape;208;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09" name="Google Shape;209;p27"/>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10" name="Google Shape;210;p27"/>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Este diagrama muestra las longitudes de cuatro lados de un polígono:</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211" name="Google Shape;211;p27"/>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El perímetro del polígono es de 40 unidades. ¿Cuál es la</a:t>
            </a:r>
            <a:r>
              <a:rPr b="1" lang="es" sz="1800">
                <a:solidFill>
                  <a:schemeClr val="dk1"/>
                </a:solidFill>
                <a:latin typeface="Calibri"/>
                <a:ea typeface="Calibri"/>
                <a:cs typeface="Calibri"/>
                <a:sym typeface="Calibri"/>
              </a:rPr>
              <a:t> longitud que falta</a:t>
            </a:r>
            <a:r>
              <a:rPr lang="e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10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16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  6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  8 unidades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212" name="Google Shape;212;p27"/>
          <p:cNvPicPr preferRelativeResize="0"/>
          <p:nvPr/>
        </p:nvPicPr>
        <p:blipFill>
          <a:blip r:embed="rId4">
            <a:alphaModFix/>
          </a:blip>
          <a:stretch>
            <a:fillRect/>
          </a:stretch>
        </p:blipFill>
        <p:spPr>
          <a:xfrm>
            <a:off x="258013" y="2044400"/>
            <a:ext cx="4136275" cy="2618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8"/>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218" name="Google Shape;218;p28"/>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219" name="Google Shape;219;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20" name="Google Shape;220;p28"/>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21" name="Google Shape;221;p28"/>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¿Cuánto mide el lado de un cuadrado si su </a:t>
            </a:r>
            <a:r>
              <a:rPr lang="es" sz="1800">
                <a:latin typeface="Calibri"/>
                <a:ea typeface="Calibri"/>
                <a:cs typeface="Calibri"/>
                <a:sym typeface="Calibri"/>
              </a:rPr>
              <a:t>perímetro</a:t>
            </a:r>
            <a:r>
              <a:rPr lang="es" sz="1800">
                <a:latin typeface="Calibri"/>
                <a:ea typeface="Calibri"/>
                <a:cs typeface="Calibri"/>
                <a:sym typeface="Calibri"/>
              </a:rPr>
              <a:t> es de 20 cm?</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2 cm</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4 cm</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5 cm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10 cm</a:t>
            </a:r>
            <a:endParaRPr sz="18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9"/>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227" name="Google Shape;227;p29"/>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228" name="Google Shape;228;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29" name="Google Shape;229;p29"/>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30" name="Google Shape;230;p29"/>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Josefa dio 8 vueltas alrededor del colegio y recorrió 774 metros </a:t>
            </a:r>
            <a:r>
              <a:rPr lang="es" sz="1800">
                <a:solidFill>
                  <a:schemeClr val="dk1"/>
                </a:solidFill>
                <a:latin typeface="Calibri"/>
                <a:ea typeface="Calibri"/>
                <a:cs typeface="Calibri"/>
                <a:sym typeface="Calibri"/>
              </a:rPr>
              <a:t>en total.</a:t>
            </a:r>
            <a:endParaRPr sz="1800">
              <a:latin typeface="Calibri"/>
              <a:ea typeface="Calibri"/>
              <a:cs typeface="Calibri"/>
              <a:sym typeface="Calibri"/>
            </a:endParaRPr>
          </a:p>
          <a:p>
            <a:pPr indent="0" lvl="0" marL="0" rtl="0" algn="l">
              <a:spcBef>
                <a:spcPts val="0"/>
              </a:spcBef>
              <a:spcAft>
                <a:spcPts val="0"/>
              </a:spcAft>
              <a:buNone/>
            </a:pPr>
            <a:r>
              <a:rPr lang="es" sz="1800">
                <a:latin typeface="Calibri"/>
                <a:ea typeface="Calibri"/>
                <a:cs typeface="Calibri"/>
                <a:sym typeface="Calibri"/>
              </a:rPr>
              <a:t>¿Cuál de los cálculos le permite encontrar el perímetro aproximado del recorrido que hizo en una sola vuelta?</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700 : 8</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800 : 7</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750 : 8</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800 : 8 </a:t>
            </a:r>
            <a:endParaRPr sz="180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0"/>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236" name="Google Shape;236;p30"/>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237" name="Google Shape;237;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38" name="Google Shape;238;p30"/>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39" name="Google Shape;239;p30"/>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Este diagrama muestra las longitudes de cuatro lados de un polígono.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240" name="Google Shape;240;p30"/>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El perímetro del polígono es de 40 unidades.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rPr lang="es" sz="1800">
                <a:solidFill>
                  <a:schemeClr val="dk1"/>
                </a:solidFill>
                <a:latin typeface="Calibri"/>
                <a:ea typeface="Calibri"/>
                <a:cs typeface="Calibri"/>
                <a:sym typeface="Calibri"/>
              </a:rPr>
              <a:t>¿Cuál es la </a:t>
            </a:r>
            <a:r>
              <a:rPr b="1" lang="es" sz="1800">
                <a:solidFill>
                  <a:schemeClr val="dk1"/>
                </a:solidFill>
                <a:latin typeface="Calibri"/>
                <a:ea typeface="Calibri"/>
                <a:cs typeface="Calibri"/>
                <a:sym typeface="Calibri"/>
              </a:rPr>
              <a:t>longitud </a:t>
            </a:r>
            <a:r>
              <a:rPr b="1" lang="es" sz="1800">
                <a:solidFill>
                  <a:schemeClr val="dk1"/>
                </a:solidFill>
                <a:latin typeface="Calibri"/>
                <a:ea typeface="Calibri"/>
                <a:cs typeface="Calibri"/>
                <a:sym typeface="Calibri"/>
              </a:rPr>
              <a:t>q</a:t>
            </a:r>
            <a:r>
              <a:rPr b="1" lang="es" sz="1800">
                <a:solidFill>
                  <a:schemeClr val="dk1"/>
                </a:solidFill>
                <a:latin typeface="Calibri"/>
                <a:ea typeface="Calibri"/>
                <a:cs typeface="Calibri"/>
                <a:sym typeface="Calibri"/>
              </a:rPr>
              <a:t>ue falta</a:t>
            </a:r>
            <a:r>
              <a:rPr lang="e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  8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10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15 unidades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30 unidades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241" name="Google Shape;241;p30"/>
          <p:cNvPicPr preferRelativeResize="0"/>
          <p:nvPr/>
        </p:nvPicPr>
        <p:blipFill>
          <a:blip r:embed="rId4">
            <a:alphaModFix/>
          </a:blip>
          <a:stretch>
            <a:fillRect/>
          </a:stretch>
        </p:blipFill>
        <p:spPr>
          <a:xfrm>
            <a:off x="351150" y="2158509"/>
            <a:ext cx="3950000" cy="15392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1"/>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247" name="Google Shape;247;p31"/>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248" name="Google Shape;248;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249" name="Google Shape;249;p31"/>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250" name="Google Shape;250;p31"/>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¿Cuál es el perímetro de la siguiente figura?</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12 u</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14 u</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15 u</a:t>
            </a:r>
            <a:endParaRPr sz="1800">
              <a:latin typeface="Calibri"/>
              <a:ea typeface="Calibri"/>
              <a:cs typeface="Calibri"/>
              <a:sym typeface="Calibri"/>
            </a:endParaRPr>
          </a:p>
          <a:p>
            <a:pPr indent="-342900" lvl="0" marL="457200" rtl="0" algn="l">
              <a:spcBef>
                <a:spcPts val="0"/>
              </a:spcBef>
              <a:spcAft>
                <a:spcPts val="0"/>
              </a:spcAft>
              <a:buSzPts val="1800"/>
              <a:buFont typeface="Calibri"/>
              <a:buAutoNum type="alphaUcPeriod"/>
            </a:pPr>
            <a:r>
              <a:rPr lang="es" sz="1800">
                <a:latin typeface="Calibri"/>
                <a:ea typeface="Calibri"/>
                <a:cs typeface="Calibri"/>
                <a:sym typeface="Calibri"/>
              </a:rPr>
              <a:t>20 u</a:t>
            </a:r>
            <a:endParaRPr sz="1800">
              <a:latin typeface="Calibri"/>
              <a:ea typeface="Calibri"/>
              <a:cs typeface="Calibri"/>
              <a:sym typeface="Calibri"/>
            </a:endParaRPr>
          </a:p>
        </p:txBody>
      </p:sp>
      <p:pic>
        <p:nvPicPr>
          <p:cNvPr id="251" name="Google Shape;251;p31"/>
          <p:cNvPicPr preferRelativeResize="0"/>
          <p:nvPr/>
        </p:nvPicPr>
        <p:blipFill>
          <a:blip r:embed="rId4">
            <a:alphaModFix/>
          </a:blip>
          <a:stretch>
            <a:fillRect/>
          </a:stretch>
        </p:blipFill>
        <p:spPr>
          <a:xfrm>
            <a:off x="1641950" y="1646988"/>
            <a:ext cx="2469600" cy="21084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68" name="Google Shape;68;p14"/>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69" name="Google Shape;69;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70" name="Google Shape;70;p14"/>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71" name="Google Shape;71;p14"/>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Los siguientes relojes muestran la hora en la que Martina empezó a ver su película y termino de ver su película:</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72" name="Google Shape;72;p14"/>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¿Qué reloj muestra una hora en que Martina estaba viendo la película? </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4:00</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3:35</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3:10</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2:05</a:t>
            </a:r>
            <a:endParaRPr sz="1800">
              <a:latin typeface="Calibri"/>
              <a:ea typeface="Calibri"/>
              <a:cs typeface="Calibri"/>
              <a:sym typeface="Calibri"/>
            </a:endParaRPr>
          </a:p>
        </p:txBody>
      </p:sp>
      <p:pic>
        <p:nvPicPr>
          <p:cNvPr id="73" name="Google Shape;73;p14"/>
          <p:cNvPicPr preferRelativeResize="0"/>
          <p:nvPr/>
        </p:nvPicPr>
        <p:blipFill>
          <a:blip r:embed="rId4">
            <a:alphaModFix/>
          </a:blip>
          <a:stretch>
            <a:fillRect/>
          </a:stretch>
        </p:blipFill>
        <p:spPr>
          <a:xfrm>
            <a:off x="330944" y="2161925"/>
            <a:ext cx="3990399" cy="17053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79" name="Google Shape;79;p15"/>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80" name="Google Shape;8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81" name="Google Shape;81;p15"/>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82" name="Google Shape;82;p15"/>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El siguiente reloj muestra la hora en que empezó la práctica de fútbol de Vicente:</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a:p>
            <a:pPr indent="0" lvl="0" marL="0" rtl="0" algn="just">
              <a:spcBef>
                <a:spcPts val="0"/>
              </a:spcBef>
              <a:spcAft>
                <a:spcPts val="0"/>
              </a:spcAft>
              <a:buNone/>
            </a:pPr>
            <a:r>
              <a:rPr lang="es" sz="1800">
                <a:latin typeface="Calibri"/>
                <a:ea typeface="Calibri"/>
                <a:cs typeface="Calibri"/>
                <a:sym typeface="Calibri"/>
              </a:rPr>
              <a:t> </a:t>
            </a:r>
            <a:endParaRPr sz="1800">
              <a:latin typeface="Calibri"/>
              <a:ea typeface="Calibri"/>
              <a:cs typeface="Calibri"/>
              <a:sym typeface="Calibri"/>
            </a:endParaRPr>
          </a:p>
        </p:txBody>
      </p:sp>
      <p:sp>
        <p:nvSpPr>
          <p:cNvPr id="83" name="Google Shape;83;p15"/>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latin typeface="Calibri"/>
                <a:ea typeface="Calibri"/>
                <a:cs typeface="Calibri"/>
                <a:sym typeface="Calibri"/>
              </a:rPr>
              <a:t>La práctica de fútbol duró 1 hora y 15 minutos. ¿Cuál de los siguientes relojes digitales muestra la hora en que termina la </a:t>
            </a:r>
            <a:r>
              <a:rPr lang="es" sz="1800">
                <a:latin typeface="Calibri"/>
                <a:ea typeface="Calibri"/>
                <a:cs typeface="Calibri"/>
                <a:sym typeface="Calibri"/>
              </a:rPr>
              <a:t>práctica</a:t>
            </a:r>
            <a:r>
              <a:rPr lang="es" sz="1800">
                <a:latin typeface="Calibri"/>
                <a:ea typeface="Calibri"/>
                <a:cs typeface="Calibri"/>
                <a:sym typeface="Calibri"/>
              </a:rPr>
              <a:t> de fútbol?</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a:p>
            <a:pPr indent="0" lvl="0" marL="0" rtl="0" algn="just">
              <a:spcBef>
                <a:spcPts val="0"/>
              </a:spcBef>
              <a:spcAft>
                <a:spcPts val="0"/>
              </a:spcAft>
              <a:buNone/>
            </a:pPr>
            <a:r>
              <a:rPr lang="es" sz="1800">
                <a:latin typeface="Calibri"/>
                <a:ea typeface="Calibri"/>
                <a:cs typeface="Calibri"/>
                <a:sym typeface="Calibri"/>
              </a:rPr>
              <a:t> </a:t>
            </a:r>
            <a:endParaRPr sz="1800">
              <a:latin typeface="Calibri"/>
              <a:ea typeface="Calibri"/>
              <a:cs typeface="Calibri"/>
              <a:sym typeface="Calibri"/>
            </a:endParaRPr>
          </a:p>
        </p:txBody>
      </p:sp>
      <p:pic>
        <p:nvPicPr>
          <p:cNvPr id="84" name="Google Shape;84;p15"/>
          <p:cNvPicPr preferRelativeResize="0"/>
          <p:nvPr/>
        </p:nvPicPr>
        <p:blipFill>
          <a:blip r:embed="rId4">
            <a:alphaModFix/>
          </a:blip>
          <a:stretch>
            <a:fillRect/>
          </a:stretch>
        </p:blipFill>
        <p:spPr>
          <a:xfrm>
            <a:off x="1102175" y="2097788"/>
            <a:ext cx="2447925" cy="2219325"/>
          </a:xfrm>
          <a:prstGeom prst="rect">
            <a:avLst/>
          </a:prstGeom>
          <a:noFill/>
          <a:ln>
            <a:noFill/>
          </a:ln>
        </p:spPr>
      </p:pic>
      <p:pic>
        <p:nvPicPr>
          <p:cNvPr id="85" name="Google Shape;85;p15"/>
          <p:cNvPicPr preferRelativeResize="0"/>
          <p:nvPr/>
        </p:nvPicPr>
        <p:blipFill>
          <a:blip r:embed="rId5">
            <a:alphaModFix/>
          </a:blip>
          <a:stretch>
            <a:fillRect/>
          </a:stretch>
        </p:blipFill>
        <p:spPr>
          <a:xfrm>
            <a:off x="5092387" y="3730310"/>
            <a:ext cx="3494325" cy="1107357"/>
          </a:xfrm>
          <a:prstGeom prst="rect">
            <a:avLst/>
          </a:prstGeom>
          <a:noFill/>
          <a:ln>
            <a:noFill/>
          </a:ln>
        </p:spPr>
      </p:pic>
      <p:pic>
        <p:nvPicPr>
          <p:cNvPr id="86" name="Google Shape;86;p15"/>
          <p:cNvPicPr preferRelativeResize="0"/>
          <p:nvPr/>
        </p:nvPicPr>
        <p:blipFill>
          <a:blip r:embed="rId6">
            <a:alphaModFix/>
          </a:blip>
          <a:stretch>
            <a:fillRect/>
          </a:stretch>
        </p:blipFill>
        <p:spPr>
          <a:xfrm>
            <a:off x="5092405" y="2571750"/>
            <a:ext cx="3486058" cy="109030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6"/>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92" name="Google Shape;92;p16"/>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93" name="Google Shape;93;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94" name="Google Shape;94;p16"/>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95" name="Google Shape;95;p16"/>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Observe la imagen:</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96" name="Google Shape;96;p16"/>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¿Cuántas unidades cúbicas hay en la imágen?</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13 </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21</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16</a:t>
            </a:r>
            <a:endParaRPr sz="1800">
              <a:latin typeface="Calibri"/>
              <a:ea typeface="Calibri"/>
              <a:cs typeface="Calibri"/>
              <a:sym typeface="Calibri"/>
            </a:endParaRPr>
          </a:p>
          <a:p>
            <a:pPr indent="-342900" lvl="0" marL="457200" rtl="0" algn="just">
              <a:spcBef>
                <a:spcPts val="0"/>
              </a:spcBef>
              <a:spcAft>
                <a:spcPts val="0"/>
              </a:spcAft>
              <a:buSzPts val="1800"/>
              <a:buFont typeface="Calibri"/>
              <a:buAutoNum type="alphaUcPeriod"/>
            </a:pPr>
            <a:r>
              <a:rPr lang="es" sz="1800">
                <a:latin typeface="Calibri"/>
                <a:ea typeface="Calibri"/>
                <a:cs typeface="Calibri"/>
                <a:sym typeface="Calibri"/>
              </a:rPr>
              <a:t>31</a:t>
            </a:r>
            <a:endParaRPr sz="1800">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97" name="Google Shape;97;p16"/>
          <p:cNvPicPr preferRelativeResize="0"/>
          <p:nvPr/>
        </p:nvPicPr>
        <p:blipFill rotWithShape="1">
          <a:blip r:embed="rId4">
            <a:alphaModFix/>
          </a:blip>
          <a:srcRect b="18176" l="0" r="36362" t="9922"/>
          <a:stretch/>
        </p:blipFill>
        <p:spPr>
          <a:xfrm>
            <a:off x="402675" y="1515925"/>
            <a:ext cx="2516700" cy="3335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7"/>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03" name="Google Shape;103;p17"/>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04" name="Google Shape;104;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05" name="Google Shape;105;p17"/>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06" name="Google Shape;106;p17"/>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La presentación de piano de Pedro es el 23 de Julio.</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107" name="Google Shape;107;p17"/>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¿Cuántas semanas faltan para la presentación a contar del 17 de Junio?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5</a:t>
            </a:r>
            <a:r>
              <a:rPr lang="es" sz="1800">
                <a:solidFill>
                  <a:schemeClr val="dk1"/>
                </a:solidFill>
                <a:latin typeface="Calibri"/>
                <a:ea typeface="Calibri"/>
                <a:cs typeface="Calibri"/>
                <a:sym typeface="Calibri"/>
              </a:rPr>
              <a:t> semanas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6 semanas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8 semanas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9 semanas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108" name="Google Shape;108;p17"/>
          <p:cNvPicPr preferRelativeResize="0"/>
          <p:nvPr/>
        </p:nvPicPr>
        <p:blipFill>
          <a:blip r:embed="rId4">
            <a:alphaModFix/>
          </a:blip>
          <a:stretch>
            <a:fillRect/>
          </a:stretch>
        </p:blipFill>
        <p:spPr>
          <a:xfrm>
            <a:off x="168275" y="1763744"/>
            <a:ext cx="4315749" cy="1582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8"/>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14" name="Google Shape;114;p18"/>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15" name="Google Shape;11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16" name="Google Shape;116;p18"/>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17" name="Google Shape;117;p18"/>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El siguiente reloj muestra la hora en que empezó la práctica de Karate de Jacinta.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118" name="Google Shape;118;p18"/>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La práctica de Karate duró 1 hora y 15 minutos.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rPr lang="es" sz="1800">
                <a:solidFill>
                  <a:schemeClr val="dk1"/>
                </a:solidFill>
                <a:latin typeface="Calibri"/>
                <a:ea typeface="Calibri"/>
                <a:cs typeface="Calibri"/>
                <a:sym typeface="Calibri"/>
              </a:rPr>
              <a:t>¿Cuál de los siguientes relojes digitales muestra la hora que termina la práctica de Karate?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119" name="Google Shape;119;p18"/>
          <p:cNvPicPr preferRelativeResize="0"/>
          <p:nvPr/>
        </p:nvPicPr>
        <p:blipFill>
          <a:blip r:embed="rId4">
            <a:alphaModFix/>
          </a:blip>
          <a:stretch>
            <a:fillRect/>
          </a:stretch>
        </p:blipFill>
        <p:spPr>
          <a:xfrm>
            <a:off x="1421275" y="2275375"/>
            <a:ext cx="1809750" cy="1800225"/>
          </a:xfrm>
          <a:prstGeom prst="rect">
            <a:avLst/>
          </a:prstGeom>
          <a:noFill/>
          <a:ln>
            <a:noFill/>
          </a:ln>
        </p:spPr>
      </p:pic>
      <p:pic>
        <p:nvPicPr>
          <p:cNvPr id="120" name="Google Shape;120;p18"/>
          <p:cNvPicPr preferRelativeResize="0"/>
          <p:nvPr/>
        </p:nvPicPr>
        <p:blipFill rotWithShape="1">
          <a:blip r:embed="rId5">
            <a:alphaModFix/>
          </a:blip>
          <a:srcRect b="0" l="0" r="803" t="0"/>
          <a:stretch/>
        </p:blipFill>
        <p:spPr>
          <a:xfrm>
            <a:off x="5186013" y="2656375"/>
            <a:ext cx="3307076" cy="1130493"/>
          </a:xfrm>
          <a:prstGeom prst="rect">
            <a:avLst/>
          </a:prstGeom>
          <a:noFill/>
          <a:ln>
            <a:noFill/>
          </a:ln>
        </p:spPr>
      </p:pic>
      <p:pic>
        <p:nvPicPr>
          <p:cNvPr id="121" name="Google Shape;121;p18"/>
          <p:cNvPicPr preferRelativeResize="0"/>
          <p:nvPr/>
        </p:nvPicPr>
        <p:blipFill>
          <a:blip r:embed="rId6">
            <a:alphaModFix/>
          </a:blip>
          <a:stretch>
            <a:fillRect/>
          </a:stretch>
        </p:blipFill>
        <p:spPr>
          <a:xfrm>
            <a:off x="5186014" y="3823324"/>
            <a:ext cx="3307070" cy="1166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19"/>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27" name="Google Shape;127;p19"/>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28" name="Google Shape;12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29" name="Google Shape;129;p19"/>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30" name="Google Shape;130;p19"/>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Iván está de cumpleaños el </a:t>
            </a:r>
            <a:r>
              <a:rPr b="1" lang="es" sz="1800">
                <a:solidFill>
                  <a:schemeClr val="dk1"/>
                </a:solidFill>
                <a:latin typeface="Calibri"/>
                <a:ea typeface="Calibri"/>
                <a:cs typeface="Calibri"/>
                <a:sym typeface="Calibri"/>
              </a:rPr>
              <a:t>22 de marzo</a:t>
            </a:r>
            <a:r>
              <a:rPr lang="e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131" name="Google Shape;131;p19"/>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¿Cuántas semanas faltan para su cumpleaños si comenzamos a contar desde el 1 de febrero?"</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6 semanas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7 semanas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8 semanas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9 semanas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132" name="Google Shape;132;p19"/>
          <p:cNvPicPr preferRelativeResize="0"/>
          <p:nvPr/>
        </p:nvPicPr>
        <p:blipFill>
          <a:blip r:embed="rId4">
            <a:alphaModFix/>
          </a:blip>
          <a:stretch>
            <a:fillRect/>
          </a:stretch>
        </p:blipFill>
        <p:spPr>
          <a:xfrm>
            <a:off x="201050" y="1822025"/>
            <a:ext cx="4230376" cy="2094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0"/>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38" name="Google Shape;138;p20"/>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39" name="Google Shape;13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40" name="Google Shape;140;p20"/>
          <p:cNvSpPr txBox="1"/>
          <p:nvPr/>
        </p:nvSpPr>
        <p:spPr>
          <a:xfrm>
            <a:off x="102100" y="641050"/>
            <a:ext cx="89784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41" name="Google Shape;141;p20"/>
          <p:cNvSpPr txBox="1"/>
          <p:nvPr/>
        </p:nvSpPr>
        <p:spPr>
          <a:xfrm>
            <a:off x="10210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Observe la imagen:</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sp>
        <p:nvSpPr>
          <p:cNvPr id="142" name="Google Shape;142;p20"/>
          <p:cNvSpPr txBox="1"/>
          <p:nvPr/>
        </p:nvSpPr>
        <p:spPr>
          <a:xfrm>
            <a:off x="4615510" y="1104125"/>
            <a:ext cx="44481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s" sz="1800">
                <a:solidFill>
                  <a:schemeClr val="dk1"/>
                </a:solidFill>
                <a:latin typeface="Calibri"/>
                <a:ea typeface="Calibri"/>
                <a:cs typeface="Calibri"/>
                <a:sym typeface="Calibri"/>
              </a:rPr>
              <a:t>Si son las 9:45 am, ¿cuántos minutos faltan para que abra la tienda?</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15 minutos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35 minutos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55 minutos</a:t>
            </a:r>
            <a:endParaRPr sz="1800">
              <a:solidFill>
                <a:schemeClr val="dk1"/>
              </a:solidFill>
              <a:latin typeface="Calibri"/>
              <a:ea typeface="Calibri"/>
              <a:cs typeface="Calibri"/>
              <a:sym typeface="Calibri"/>
            </a:endParaRPr>
          </a:p>
          <a:p>
            <a:pPr indent="-342900" lvl="0" marL="457200" rtl="0" algn="just">
              <a:spcBef>
                <a:spcPts val="0"/>
              </a:spcBef>
              <a:spcAft>
                <a:spcPts val="0"/>
              </a:spcAft>
              <a:buClr>
                <a:schemeClr val="dk1"/>
              </a:buClr>
              <a:buSzPts val="1800"/>
              <a:buFont typeface="Calibri"/>
              <a:buAutoNum type="alphaUcPeriod"/>
            </a:pPr>
            <a:r>
              <a:rPr lang="es" sz="1800">
                <a:solidFill>
                  <a:schemeClr val="dk1"/>
                </a:solidFill>
                <a:latin typeface="Calibri"/>
                <a:ea typeface="Calibri"/>
                <a:cs typeface="Calibri"/>
                <a:sym typeface="Calibri"/>
              </a:rPr>
              <a:t>75 minutos</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solidFill>
                <a:schemeClr val="dk1"/>
              </a:solidFill>
              <a:latin typeface="Calibri"/>
              <a:ea typeface="Calibri"/>
              <a:cs typeface="Calibri"/>
              <a:sym typeface="Calibri"/>
            </a:endParaRPr>
          </a:p>
          <a:p>
            <a:pPr indent="0" lvl="0" marL="0" rtl="0" algn="just">
              <a:spcBef>
                <a:spcPts val="0"/>
              </a:spcBef>
              <a:spcAft>
                <a:spcPts val="0"/>
              </a:spcAft>
              <a:buNone/>
            </a:pPr>
            <a:r>
              <a:t/>
            </a:r>
            <a:endParaRPr sz="1800">
              <a:latin typeface="Calibri"/>
              <a:ea typeface="Calibri"/>
              <a:cs typeface="Calibri"/>
              <a:sym typeface="Calibri"/>
            </a:endParaRPr>
          </a:p>
        </p:txBody>
      </p:sp>
      <p:pic>
        <p:nvPicPr>
          <p:cNvPr id="143" name="Google Shape;143;p20"/>
          <p:cNvPicPr preferRelativeResize="0"/>
          <p:nvPr/>
        </p:nvPicPr>
        <p:blipFill>
          <a:blip r:embed="rId4">
            <a:alphaModFix/>
          </a:blip>
          <a:stretch>
            <a:fillRect/>
          </a:stretch>
        </p:blipFill>
        <p:spPr>
          <a:xfrm>
            <a:off x="1170578" y="1692450"/>
            <a:ext cx="2311149" cy="3140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1"/>
          <p:cNvSpPr txBox="1"/>
          <p:nvPr>
            <p:ph idx="1" type="subTitle"/>
          </p:nvPr>
        </p:nvSpPr>
        <p:spPr>
          <a:xfrm>
            <a:off x="50" y="-7550"/>
            <a:ext cx="9144000" cy="617100"/>
          </a:xfrm>
          <a:prstGeom prst="rect">
            <a:avLst/>
          </a:prstGeom>
          <a:solidFill>
            <a:srgbClr val="8BCCDA"/>
          </a:solidFill>
        </p:spPr>
        <p:txBody>
          <a:bodyPr anchorCtr="0" anchor="ctr" bIns="76075" lIns="76075" spcFirstLastPara="1" rIns="76075" wrap="square" tIns="76075">
            <a:normAutofit/>
          </a:bodyPr>
          <a:lstStyle/>
          <a:p>
            <a:pPr indent="0" lvl="0" marL="0" rtl="0" algn="l">
              <a:spcBef>
                <a:spcPts val="0"/>
              </a:spcBef>
              <a:spcAft>
                <a:spcPts val="0"/>
              </a:spcAft>
              <a:buNone/>
            </a:pPr>
            <a:r>
              <a:rPr b="1" lang="es" sz="2329">
                <a:solidFill>
                  <a:schemeClr val="dk1"/>
                </a:solidFill>
                <a:latin typeface="Calibri"/>
                <a:ea typeface="Calibri"/>
                <a:cs typeface="Calibri"/>
                <a:sym typeface="Calibri"/>
              </a:rPr>
              <a:t>  MEDICIÓN</a:t>
            </a:r>
            <a:endParaRPr b="1" sz="2329">
              <a:solidFill>
                <a:schemeClr val="dk1"/>
              </a:solidFill>
              <a:latin typeface="Calibri"/>
              <a:ea typeface="Calibri"/>
              <a:cs typeface="Calibri"/>
              <a:sym typeface="Calibri"/>
            </a:endParaRPr>
          </a:p>
        </p:txBody>
      </p:sp>
      <p:pic>
        <p:nvPicPr>
          <p:cNvPr id="149" name="Google Shape;149;p21"/>
          <p:cNvPicPr preferRelativeResize="0"/>
          <p:nvPr/>
        </p:nvPicPr>
        <p:blipFill rotWithShape="1">
          <a:blip r:embed="rId3">
            <a:alphaModFix/>
          </a:blip>
          <a:srcRect b="0" l="0" r="0" t="0"/>
          <a:stretch/>
        </p:blipFill>
        <p:spPr>
          <a:xfrm>
            <a:off x="7397729" y="-7551"/>
            <a:ext cx="1682871" cy="617100"/>
          </a:xfrm>
          <a:prstGeom prst="rect">
            <a:avLst/>
          </a:prstGeom>
          <a:noFill/>
          <a:ln>
            <a:noFill/>
          </a:ln>
        </p:spPr>
      </p:pic>
      <p:sp>
        <p:nvSpPr>
          <p:cNvPr id="150" name="Google Shape;150;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s"/>
              <a:t>‹#›</a:t>
            </a:fld>
            <a:endParaRPr/>
          </a:p>
        </p:txBody>
      </p:sp>
      <p:sp>
        <p:nvSpPr>
          <p:cNvPr id="151" name="Google Shape;151;p21"/>
          <p:cNvSpPr txBox="1"/>
          <p:nvPr/>
        </p:nvSpPr>
        <p:spPr>
          <a:xfrm>
            <a:off x="155350" y="641050"/>
            <a:ext cx="8865900" cy="3936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sz="1800">
                <a:solidFill>
                  <a:schemeClr val="dk1"/>
                </a:solidFill>
                <a:latin typeface="Calibri"/>
                <a:ea typeface="Calibri"/>
                <a:cs typeface="Calibri"/>
                <a:sym typeface="Calibri"/>
              </a:rPr>
              <a:t>Nombre: ____________________________________ Fecha: ___________________</a:t>
            </a:r>
            <a:endParaRPr sz="1800">
              <a:solidFill>
                <a:schemeClr val="dk1"/>
              </a:solidFill>
              <a:latin typeface="Calibri"/>
              <a:ea typeface="Calibri"/>
              <a:cs typeface="Calibri"/>
              <a:sym typeface="Calibri"/>
            </a:endParaRPr>
          </a:p>
        </p:txBody>
      </p:sp>
      <p:sp>
        <p:nvSpPr>
          <p:cNvPr id="152" name="Google Shape;152;p21"/>
          <p:cNvSpPr txBox="1"/>
          <p:nvPr/>
        </p:nvSpPr>
        <p:spPr>
          <a:xfrm>
            <a:off x="155350" y="1104125"/>
            <a:ext cx="8865900" cy="395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Calibri"/>
                <a:ea typeface="Calibri"/>
                <a:cs typeface="Calibri"/>
                <a:sym typeface="Calibri"/>
              </a:rPr>
              <a:t>¿Cuál de las siguientes figuras tiene un área de </a:t>
            </a:r>
            <a:r>
              <a:rPr b="1" lang="es" sz="1800">
                <a:latin typeface="Calibri"/>
                <a:ea typeface="Calibri"/>
                <a:cs typeface="Calibri"/>
                <a:sym typeface="Calibri"/>
              </a:rPr>
              <a:t>8 u   ?</a:t>
            </a:r>
            <a:endParaRPr b="1" sz="1800">
              <a:latin typeface="Calibri"/>
              <a:ea typeface="Calibri"/>
              <a:cs typeface="Calibri"/>
              <a:sym typeface="Calibri"/>
            </a:endParaRPr>
          </a:p>
        </p:txBody>
      </p:sp>
      <p:pic>
        <p:nvPicPr>
          <p:cNvPr id="153" name="Google Shape;153;p21"/>
          <p:cNvPicPr preferRelativeResize="0"/>
          <p:nvPr/>
        </p:nvPicPr>
        <p:blipFill>
          <a:blip r:embed="rId4">
            <a:alphaModFix/>
          </a:blip>
          <a:stretch>
            <a:fillRect/>
          </a:stretch>
        </p:blipFill>
        <p:spPr>
          <a:xfrm>
            <a:off x="267550" y="1677900"/>
            <a:ext cx="5831075" cy="3268075"/>
          </a:xfrm>
          <a:prstGeom prst="rect">
            <a:avLst/>
          </a:prstGeom>
          <a:noFill/>
          <a:ln>
            <a:noFill/>
          </a:ln>
        </p:spPr>
      </p:pic>
      <p:pic>
        <p:nvPicPr>
          <p:cNvPr id="154" name="Google Shape;154;p21"/>
          <p:cNvPicPr preferRelativeResize="0"/>
          <p:nvPr/>
        </p:nvPicPr>
        <p:blipFill rotWithShape="1">
          <a:blip r:embed="rId5">
            <a:alphaModFix/>
          </a:blip>
          <a:srcRect b="38066" l="12591" r="12992" t="7066"/>
          <a:stretch/>
        </p:blipFill>
        <p:spPr>
          <a:xfrm>
            <a:off x="4904350" y="1235825"/>
            <a:ext cx="82725" cy="120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