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2597393-E741-4327-A663-C76D5C8BE7DD}">
  <a:tblStyle styleId="{D2597393-E741-4327-A663-C76D5C8BE7D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f6ec293f8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f6ec293f8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6359987b35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6359987b35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6359987b35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6359987b35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359987b35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359987b35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6359987b35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6359987b35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359987b35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359987b35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f84fc740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6f84fc740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6f84fc740b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6f84fc740b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6f84fc740b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6f84fc740b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6f84fc740b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36f84fc740b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6f84fc740b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6f84fc740b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59987b3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59987b3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84fc740b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6f84fc740b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6f84fc740b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6f84fc740b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6f84fc740b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6f84fc740b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6f84fc740b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6f84fc740b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6f84fc740b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6f84fc740b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6f84fc740b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6f84fc740b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6f84fc740b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36f84fc740b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6f84fc740b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6f84fc740b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6f84fc740b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6f84fc740b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6f84fc740b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6f84fc740b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6f6d8ba751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6f6d8ba751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6f84fc740b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6f84fc740b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6f84fc740b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36f84fc740b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6f84fc740b_0_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36f84fc740b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6f84fc740b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6f84fc740b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6359987b35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6359987b35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359987b35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359987b3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6359987b35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6359987b35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359987b35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359987b35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6359987b35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6359987b35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6359987b35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6359987b35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5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Relationship Id="rId4" Type="http://schemas.openxmlformats.org/officeDocument/2006/relationships/image" Target="../media/image22.png"/><Relationship Id="rId5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Una caja contiene 5 paquetes. Cada paquete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contiene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6 chicles y cada chicle cuesta $70 pesos.  ¿Cuánto cuesta la caja?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$ 2 100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$ 700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$ 420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$ 350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Google Shape;1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47" name="Google Shape;147;p22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2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este ejercicio, muestre cómo resolviste el problema y escriba la respuesta.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49" name="Google Shape;149;p22"/>
          <p:cNvGraphicFramePr/>
          <p:nvPr/>
        </p:nvGraphicFramePr>
        <p:xfrm>
          <a:off x="325863" y="1682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{D2597393-E741-4327-A663-C76D5C8BE7DD}</a:tableStyleId>
              </a:tblPr>
              <a:tblGrid>
                <a:gridCol w="85248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 señora Paulina compró 4 dulces por $ 80. Todos los dulces cuestan lo mismo.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¿Cuánto deberá pagar si ahora quiere comprar </a:t>
                      </a: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 dulces</a:t>
                      </a: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?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R: _______________________________________________________________________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57" name="Google Shape;157;p23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23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 zoológico asistieron un total de 824 estudiantes entre lunes, martes y miércoles.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lunes y el martes asistió la misma cantidad de estudiantes, y el miércoles asistieron 220 estudiantes.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¿Cuántos estudiantes asistieron el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lunes y el martes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302 el lunes y 302 el martes.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110 el lunes y 110 el martes.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300 el lunes y 250 el martes.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250 el lunes y 302 el martes.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66" name="Google Shape;166;p24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4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un dictado de números, la profesora dijo: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"Cinco mil setecientos cincuenta"</a:t>
            </a:r>
            <a:endParaRPr b="1" i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los niños o niñas escribió correctamente el número?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000" y="2596275"/>
            <a:ext cx="3590925" cy="8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63219" y="2568181"/>
            <a:ext cx="3590926" cy="865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113" y="3571325"/>
            <a:ext cx="3652300" cy="103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63219" y="3571325"/>
            <a:ext cx="3590925" cy="927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79" name="Google Shape;179;p25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25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Anita sombreó una parte de la figura que se muestra a continuación.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25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parte de la figura está sombreada?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625" y="1942075"/>
            <a:ext cx="3067050" cy="299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7973" y="1720248"/>
            <a:ext cx="1093222" cy="31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91" name="Google Shape;191;p26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6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 las 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fechas </a:t>
            </a: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que se realizaron las distintas misiones espaciales.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6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ellas es la 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más antigua</a:t>
            </a: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Misión ANIK 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Misión Spuntnik II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Misión Apolo XI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Misión Rohini 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4" name="Google Shape;194;p26"/>
          <p:cNvPicPr preferRelativeResize="0"/>
          <p:nvPr/>
        </p:nvPicPr>
        <p:blipFill rotWithShape="1">
          <a:blip r:embed="rId4">
            <a:alphaModFix/>
          </a:blip>
          <a:srcRect b="57493" l="0" r="0" t="0"/>
          <a:stretch/>
        </p:blipFill>
        <p:spPr>
          <a:xfrm>
            <a:off x="483975" y="1861274"/>
            <a:ext cx="3615549" cy="134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6"/>
          <p:cNvPicPr preferRelativeResize="0"/>
          <p:nvPr/>
        </p:nvPicPr>
        <p:blipFill rotWithShape="1">
          <a:blip r:embed="rId4">
            <a:alphaModFix/>
          </a:blip>
          <a:srcRect b="0" l="0" r="0" t="57493"/>
          <a:stretch/>
        </p:blipFill>
        <p:spPr>
          <a:xfrm>
            <a:off x="483975" y="3287525"/>
            <a:ext cx="3615568" cy="1348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03" name="Google Shape;203;p27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7"/>
          <p:cNvSpPr/>
          <p:nvPr/>
        </p:nvSpPr>
        <p:spPr>
          <a:xfrm>
            <a:off x="1484375" y="1675175"/>
            <a:ext cx="768000" cy="39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7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el valor de la cifra destacada?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b="1" lang="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6 000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13" name="Google Shape;213;p28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28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Macarena tenía dos cajas con listones: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 listones largos en la primera caja.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56 listones cortos en la segunda caja.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Luego, le regaló 28 de esos listones a su hermana.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expresión numérica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permite calcular cuántos listones le quedan en total?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 + 56 − 28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 + 28 − 56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37 − 28 + 56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56 + 28 − 37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9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22" name="Google Shape;222;p29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29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Daniela tiene 42 guantes de béisbol en su tienda.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Quiere guardarlos en 7 estantes, colocando la 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misma cantidad</a:t>
            </a: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guantes en cada uno.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9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¿Cuántos guantes pondrá Daniela en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cada estante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7, porque 42: 7 = 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6, porque 42: 7 = 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8, porque 42: 7 = 8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9, porque 42: 7 = 9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Google Shape;22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125" y="2514540"/>
            <a:ext cx="3740051" cy="2114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0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33" name="Google Shape;233;p30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0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la situación: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0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el uniforme de Simón?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Ninguno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Google Shape;23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450" y="2014900"/>
            <a:ext cx="4230100" cy="22406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1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44" name="Google Shape;244;p31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1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Marcela y cinco amigas colaboran en la reforestación de un parque para ayudar a reducir el dióxido de carbono.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vivero local les donó 30 árboles.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cada una de ellas planta la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misma cantidad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árboles, ¿cuántos plantará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cada una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66" name="Google Shape;66;p14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¿En cuál de las siguientes rectas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numéricas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está </a:t>
            </a:r>
            <a:r>
              <a:rPr b="1" lang="es" sz="1800">
                <a:latin typeface="Calibri"/>
                <a:ea typeface="Calibri"/>
                <a:cs typeface="Calibri"/>
                <a:sym typeface="Calibri"/>
              </a:rPr>
              <a:t>bien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ubicado el número </a:t>
            </a:r>
            <a:r>
              <a:rPr b="1" lang="es" sz="1800">
                <a:latin typeface="Calibri"/>
                <a:ea typeface="Calibri"/>
                <a:cs typeface="Calibri"/>
                <a:sym typeface="Calibri"/>
              </a:rPr>
              <a:t>7 560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4800" y="1748625"/>
            <a:ext cx="6828200" cy="256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2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1" name="Google Shape;251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53" name="Google Shape;253;p32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32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la tabla: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32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la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diferencia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entre el n° de cartas de Martín y el n° de cartas de Francisco ganadas durante los meses de marzo, abril y mayo?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156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72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" name="Google Shape;25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963" y="1980400"/>
            <a:ext cx="4186375" cy="212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64" name="Google Shape;264;p33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33"/>
          <p:cNvSpPr txBox="1"/>
          <p:nvPr/>
        </p:nvSpPr>
        <p:spPr>
          <a:xfrm>
            <a:off x="102100" y="11041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continuación se muestra la descomposición de un número según el valor posicional de sus cifras: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U + 6 UM + 2 D + 4 C 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las expresiones representa correctamente ese número en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 desarrollada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7 000 + 600 + 20 + 4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7 000 + 400 + 20 + 6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6 000 + 400 + 20 + 7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4 000 + 200 + 60 + 7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73" name="Google Shape;273;p34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4"/>
          <p:cNvSpPr txBox="1"/>
          <p:nvPr/>
        </p:nvSpPr>
        <p:spPr>
          <a:xfrm>
            <a:off x="102100" y="11041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los siguientes números cumple con la siguiente relación?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 + 380 &lt; 1 000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810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700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518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Google Shape;28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82" name="Google Shape;282;p35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35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 la tabla que muestra la cantidad de abrigos y suéteres donados durante una campaña de recolección de ropa.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35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¿Cuántos suéteres menos que abrigos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donaron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durante la campaña de recolección?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117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127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227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307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5" name="Google Shape;28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549" y="2429024"/>
            <a:ext cx="3961200" cy="169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1" name="Google Shape;29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93" name="Google Shape;293;p36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36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Descomponga de acuerdo al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valor posicional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los dígitos.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36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Escribe el número que se forma: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6" name="Google Shape;296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3175" y="1758552"/>
            <a:ext cx="4255025" cy="23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1650" y="1952200"/>
            <a:ext cx="4145351" cy="244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3" name="Google Shape;303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05" name="Google Shape;305;p37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37"/>
          <p:cNvSpPr txBox="1"/>
          <p:nvPr/>
        </p:nvSpPr>
        <p:spPr>
          <a:xfrm>
            <a:off x="102100" y="11041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 la cantidad de círculos dibujados.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las siguientes operaciones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representa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correctamente esa cantidad?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			o   o   o   o   o   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o   o   o   o   o   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o   o   o   o   o   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+ 3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·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6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+ 6 + 6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+ 3 + 3 + 3 + 3 + 3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2" name="Google Shape;312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14" name="Google Shape;314;p38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8"/>
          <p:cNvSpPr txBox="1"/>
          <p:nvPr/>
        </p:nvSpPr>
        <p:spPr>
          <a:xfrm>
            <a:off x="102100" y="11041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número representa la figura que se muestra a continuación?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6" name="Google Shape;31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9226" y="1787375"/>
            <a:ext cx="4719424" cy="300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9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2" name="Google Shape;322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24" name="Google Shape;324;p39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9"/>
          <p:cNvSpPr txBox="1"/>
          <p:nvPr/>
        </p:nvSpPr>
        <p:spPr>
          <a:xfrm>
            <a:off x="102100" y="11041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Una caja contiene 12 paquetes de galletas y cada paquete tiene 5 galletas.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cada galleta cuesta $30, ¿cuál es el valor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total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la caja?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$ 60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$ 150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$ 360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$1 800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0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1" name="Google Shape;33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33" name="Google Shape;333;p40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40"/>
          <p:cNvSpPr txBox="1"/>
          <p:nvPr/>
        </p:nvSpPr>
        <p:spPr>
          <a:xfrm>
            <a:off x="102100" y="11041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número está representado por l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figura que se muestra a continuación?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5" name="Google Shape;335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900" y="1622450"/>
            <a:ext cx="5185050" cy="292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1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1" name="Google Shape;34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43" name="Google Shape;343;p41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41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Marcelo enviará a su abuela una caja con varios productos.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caja puede llevar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como máximo 800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gramos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41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ya ha incluido algunos productos y quiere agregar un paquete de almendras,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¿cuántos gramos de almendras puede agregar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como máximo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sin sobrepasar el peso permitido?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120 g.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220 g.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580 g.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680 g.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6" name="Google Shape;346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036" y="3130399"/>
            <a:ext cx="3805825" cy="106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Carla ahorra en su alc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ancía el doble de dinero que el día anterior.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la tabla se muestra la cantidad de dinero que ha ahorrado.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¿Cuánto dinero pondrá en su alcancía el viernes?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$ 700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$ 800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$ 1 600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$ 3 200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9" name="Google Shape;79;p15"/>
          <p:cNvGraphicFramePr/>
          <p:nvPr/>
        </p:nvGraphicFramePr>
        <p:xfrm>
          <a:off x="210300" y="2856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{D2597393-E741-4327-A663-C76D5C8BE7DD}</a:tableStyleId>
              </a:tblPr>
              <a:tblGrid>
                <a:gridCol w="841975"/>
                <a:gridCol w="841975"/>
                <a:gridCol w="841975"/>
                <a:gridCol w="841975"/>
                <a:gridCol w="8419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Lunes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Martes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Miércoles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Jueves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Viernes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$ 100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$ 200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$ 400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2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2" name="Google Shape;352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54" name="Google Shape;354;p42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42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Antonia fue a comprar útiles escolares.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Llevaba $500, pero le faltaron $300 para poder comprar los dos productos que necesitaba.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42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productos quería comprar?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goma y el portamina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cuaderno y el portamina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lápices de colores y la goma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cuaderno y los lápices de colores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7" name="Google Shape;35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025" y="2515326"/>
            <a:ext cx="4037376" cy="1835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3" name="Google Shape;363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65" name="Google Shape;365;p43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43"/>
          <p:cNvSpPr txBox="1"/>
          <p:nvPr/>
        </p:nvSpPr>
        <p:spPr>
          <a:xfrm>
            <a:off x="82800" y="11040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Agustín está preocupado por su hidratación, por lo que ha tomado agua durante el día.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la mañana tomó ¼ de litro de agua, y en la tarde 1 litro más.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¿Cuántos litros de agua tomó en total durante el día?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7" name="Google Shape;367;p43"/>
          <p:cNvPicPr preferRelativeResize="0"/>
          <p:nvPr/>
        </p:nvPicPr>
        <p:blipFill rotWithShape="1">
          <a:blip r:embed="rId4">
            <a:alphaModFix/>
          </a:blip>
          <a:srcRect b="0" l="0" r="0" t="70081"/>
          <a:stretch/>
        </p:blipFill>
        <p:spPr>
          <a:xfrm>
            <a:off x="5580325" y="2521173"/>
            <a:ext cx="1473875" cy="57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43"/>
          <p:cNvPicPr preferRelativeResize="0"/>
          <p:nvPr/>
        </p:nvPicPr>
        <p:blipFill rotWithShape="1">
          <a:blip r:embed="rId4">
            <a:alphaModFix/>
          </a:blip>
          <a:srcRect b="75315" l="0" r="0" t="0"/>
          <a:stretch/>
        </p:blipFill>
        <p:spPr>
          <a:xfrm>
            <a:off x="264225" y="2571748"/>
            <a:ext cx="1473875" cy="47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43"/>
          <p:cNvPicPr preferRelativeResize="0"/>
          <p:nvPr/>
        </p:nvPicPr>
        <p:blipFill rotWithShape="1">
          <a:blip r:embed="rId4">
            <a:alphaModFix/>
          </a:blip>
          <a:srcRect b="51647" l="0" r="5303" t="23667"/>
          <a:stretch/>
        </p:blipFill>
        <p:spPr>
          <a:xfrm>
            <a:off x="1942700" y="2571750"/>
            <a:ext cx="1395675" cy="47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43"/>
          <p:cNvPicPr preferRelativeResize="0"/>
          <p:nvPr/>
        </p:nvPicPr>
        <p:blipFill rotWithShape="1">
          <a:blip r:embed="rId4">
            <a:alphaModFix/>
          </a:blip>
          <a:srcRect b="27703" l="-6439" r="0" t="47611"/>
          <a:stretch/>
        </p:blipFill>
        <p:spPr>
          <a:xfrm>
            <a:off x="3598700" y="2571749"/>
            <a:ext cx="1568825" cy="47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6" name="Google Shape;37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78" name="Google Shape;378;p44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44"/>
          <p:cNvSpPr txBox="1"/>
          <p:nvPr/>
        </p:nvSpPr>
        <p:spPr>
          <a:xfrm>
            <a:off x="82800" y="11040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 cómo resolvieron un mismo ejercicio 4 alumnos: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¿Quién de ellos lo hizo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correctamente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Martina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Josefa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Pedro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Lucas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80" name="Google Shape;380;p44"/>
          <p:cNvGraphicFramePr/>
          <p:nvPr/>
        </p:nvGraphicFramePr>
        <p:xfrm>
          <a:off x="952500" y="1681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{D2597393-E741-4327-A663-C76D5C8BE7DD}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Martina                       </a:t>
                      </a:r>
                      <a:endParaRPr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Josefa                   </a:t>
                      </a:r>
                      <a:endParaRPr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Pedro  </a:t>
                      </a:r>
                      <a:endParaRPr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Lucas 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x (2 + 6)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 x 2) x (4 + 5)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72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x (2 + 6)  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 + 2) x (4 x 6)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144 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x (2 + 6) 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 x  2) x (4 x 6) 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192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x (2 + 6) 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 x  2) + (4 x 6) </a:t>
                      </a:r>
                      <a:endParaRPr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6" name="Google Shape;386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388" name="Google Shape;388;p45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45"/>
          <p:cNvSpPr txBox="1"/>
          <p:nvPr/>
        </p:nvSpPr>
        <p:spPr>
          <a:xfrm>
            <a:off x="82800" y="1104025"/>
            <a:ext cx="89784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tía Belén compró 12 bolsas con 25 masticables cada una.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estos cálculos le permitirá la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mejor estimación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para el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total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masticables compradas?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 x 20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x 30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x 25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 x 25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87" name="Google Shape;87;p16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Miguel debe entregar pedidos a distintas personas que viven en la misma calle. Al revisar las direcciones, observó lo siguiente: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decide repartir los pedidos comenzando por la numeración más baja hasta la más alta, ¿en qué orden recibirán sus pedidos los destinatarios?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8613" y="2372688"/>
            <a:ext cx="4155075" cy="159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45075" y="2062075"/>
            <a:ext cx="2787799" cy="2890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" name="Google Shape;9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99" name="Google Shape;99;p17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7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Juan está preparando sorpresas para el cumpleaños. Quiere regalar a cada uno de sus 9 amigos un frasco de burbujas. Cada frasco cuesta $4.941.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¿Cuánto dinero necesita en total para comprar las 9 sorpresas?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$ 8 169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$ 8 316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$ 8 469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$ 8 739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08" name="Google Shape;108;p18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8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Tenía una caja con 24 chocolates y me comí la tercera parte.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¿Cuántos chocolates me quedan?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8 chocolates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12 chocolates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18 chocolates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21 chocolates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oogle Shape;11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17" name="Google Shape;117;p19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9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 se necesitan 4 vasos para llenar un jarro de 1 litro, ¿cuántos vasos se necesitan para llenar </a:t>
            </a:r>
            <a:r>
              <a:rPr b="1" lang="es" sz="1800">
                <a:latin typeface="Calibri"/>
                <a:ea typeface="Calibri"/>
                <a:cs typeface="Calibri"/>
                <a:sym typeface="Calibri"/>
              </a:rPr>
              <a:t>3 jarros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de 1 litro cada uno?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14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12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11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26" name="Google Shape;126;p20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0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Tomás está comenzando a aprender sobre cocina y tiene varias recetas que quiere preparar.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0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¿En cuál de estas recetas usará 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más </a:t>
            </a: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harina?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Receta 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Receta 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Receta 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eriod"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Receta 4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4461" y="1771600"/>
            <a:ext cx="3443374" cy="316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NÚMEROS Y OPERACIONES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37" name="Google Shape;137;p21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1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este ejercicio, muestre cómo resolviste el problema y escriba la respuesta.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9" name="Google Shape;139;p21"/>
          <p:cNvGraphicFramePr/>
          <p:nvPr/>
        </p:nvGraphicFramePr>
        <p:xfrm>
          <a:off x="325863" y="1682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{D2597393-E741-4327-A663-C76D5C8BE7DD}</a:tableStyleId>
              </a:tblPr>
              <a:tblGrid>
                <a:gridCol w="85248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Mateo compró 5 sobres de láminas del mundial por $4.000. Todos los sobres cuestan lo mismo.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 ahora quiere comprar 6 sobres, ¿cuánto dinero necesita?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R: _______________________________________________________________________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