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CC9698F-61E8-4496-9F25-230E93BBA3B4}">
  <a:tblStyle styleId="{ACC9698F-61E8-4496-9F25-230E93BBA3B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11" Type="http://schemas.openxmlformats.org/officeDocument/2006/relationships/slide" Target="slides/slide5.xml"/><Relationship Id="rId22" Type="http://schemas.openxmlformats.org/officeDocument/2006/relationships/slide" Target="slides/slide16.xml"/><Relationship Id="rId10" Type="http://schemas.openxmlformats.org/officeDocument/2006/relationships/slide" Target="slides/slide4.xml"/><Relationship Id="rId21" Type="http://schemas.openxmlformats.org/officeDocument/2006/relationships/slide" Target="slides/slide15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19" Type="http://schemas.openxmlformats.org/officeDocument/2006/relationships/slide" Target="slides/slide13.xml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6f6d8ba751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6f6d8ba751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63574a1ed2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63574a1ed2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63574a1ed2_0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63574a1ed2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63574a1ed2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363574a1ed2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63574a1ed2_0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363574a1ed2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63574a1ed2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63574a1ed2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63574a1ed2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363574a1ed2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63574a1ed2_0_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63574a1ed2_0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63574a1ed2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63574a1ed2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6f6ec293f8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6f6ec293f8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63574a1ed2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63574a1ed2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63574a1ed2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63574a1ed2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63574a1ed2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363574a1ed2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63574a1ed2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63574a1ed2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63574a1ed2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63574a1ed2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63574a1ed2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363574a1ed2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PATRONES Y ÁLGEBRA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Observe el dibujo y analiza cómo el número de troncos aumenta en cada montón.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Si se arma un cuarto de montón siguiendo esta secuencia, ¿cuántos troncos tendría?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11 troncos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13 troncos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15 troncos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16 troncos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2650" y="2258515"/>
            <a:ext cx="4307000" cy="1339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2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PATRONES Y ÁLGEBRA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" name="Google Shape;152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54" name="Google Shape;154;p22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22"/>
          <p:cNvSpPr/>
          <p:nvPr/>
        </p:nvSpPr>
        <p:spPr>
          <a:xfrm>
            <a:off x="1380800" y="1804625"/>
            <a:ext cx="1812300" cy="767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22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El valor desconocido </a:t>
            </a:r>
            <a:r>
              <a:rPr lang="es" sz="3000">
                <a:latin typeface="Calibri"/>
                <a:ea typeface="Calibri"/>
                <a:cs typeface="Calibri"/>
                <a:sym typeface="Calibri"/>
              </a:rPr>
              <a:t>⥀ 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en la ecuación es: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71 + </a:t>
            </a:r>
            <a:r>
              <a:rPr lang="e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⥀ 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= 99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170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28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25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18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3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PATRONES Y ÁLGEBRA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2" name="Google Shape;162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64" name="Google Shape;164;p23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23"/>
          <p:cNvSpPr txBox="1"/>
          <p:nvPr/>
        </p:nvSpPr>
        <p:spPr>
          <a:xfrm>
            <a:off x="102025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Observe el dibujo y analiza cómo el número de personas va aumentando.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23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Si se arma un 5° lugar siguiendo esta secuencia, ¿Cuántas personas habrían?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8 personas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10 personas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16 personas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20 personas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7" name="Google Shape;167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8775" y="1973625"/>
            <a:ext cx="3834600" cy="2910974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4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PATRONES Y ÁLGEBRA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3" name="Google Shape;173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75" name="Google Shape;175;p24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24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Noemí escribió la siguiente secuencia: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La secuencia comienza en 640, y los demás términos se obtienen siguiendo una regla.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¿Cuál es la </a:t>
            </a:r>
            <a:r>
              <a:rPr b="1" lang="es" sz="1800">
                <a:latin typeface="Calibri"/>
                <a:ea typeface="Calibri"/>
                <a:cs typeface="Calibri"/>
                <a:sym typeface="Calibri"/>
              </a:rPr>
              <a:t>regla 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que sigue la secuencia?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Sumando 160 en cada término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Restando 320 en cada término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Dividiendo por 2 en cada término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Multiplicando por 2 en cada término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77" name="Google Shape;177;p24"/>
          <p:cNvGraphicFramePr/>
          <p:nvPr/>
        </p:nvGraphicFramePr>
        <p:xfrm>
          <a:off x="287975" y="18590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{ACC9698F-61E8-4496-9F25-230E93BBA3B4}</a:tableStyleId>
              </a:tblPr>
              <a:tblGrid>
                <a:gridCol w="1034150"/>
                <a:gridCol w="1034150"/>
                <a:gridCol w="1034150"/>
                <a:gridCol w="1034150"/>
                <a:gridCol w="1034150"/>
                <a:gridCol w="1034150"/>
                <a:gridCol w="10341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640</a:t>
                      </a:r>
                      <a:endParaRPr b="1"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320</a:t>
                      </a:r>
                      <a:endParaRPr b="1"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160</a:t>
                      </a:r>
                      <a:endParaRPr b="1"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80</a:t>
                      </a:r>
                      <a:endParaRPr b="1"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40</a:t>
                      </a:r>
                      <a:endParaRPr b="1"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</a:t>
                      </a:r>
                      <a:endParaRPr b="1"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  <a:endParaRPr b="1"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5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PATRONES Y ÁLGEBRA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3" name="Google Shape;183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85" name="Google Shape;185;p25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25"/>
          <p:cNvSpPr/>
          <p:nvPr/>
        </p:nvSpPr>
        <p:spPr>
          <a:xfrm>
            <a:off x="543700" y="1623400"/>
            <a:ext cx="2485500" cy="7335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25"/>
          <p:cNvSpPr txBox="1"/>
          <p:nvPr/>
        </p:nvSpPr>
        <p:spPr>
          <a:xfrm>
            <a:off x="1554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Observe la siguiente operación: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⥀ - 500 = 150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¿Qué valor debe tener </a:t>
            </a:r>
            <a:r>
              <a:rPr lang="e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⥀ 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para que se pueda obtener el resultado?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350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600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650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750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6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PATRONES Y ÁLGEBRA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3" name="Google Shape;193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95" name="Google Shape;195;p26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26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Observe la siguiente recta graduada: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¿Qué par de números completan la recta numérica?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950 y 1 000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955 y 1 005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955 y 1 000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950 y 1 005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p26"/>
          <p:cNvPicPr preferRelativeResize="0"/>
          <p:nvPr/>
        </p:nvPicPr>
        <p:blipFill rotWithShape="1">
          <a:blip r:embed="rId4">
            <a:alphaModFix/>
          </a:blip>
          <a:srcRect b="0" l="6846" r="0" t="0"/>
          <a:stretch/>
        </p:blipFill>
        <p:spPr>
          <a:xfrm>
            <a:off x="274875" y="1545275"/>
            <a:ext cx="6912875" cy="110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7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PATRONES Y ÁLGEBRA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3" name="Google Shape;203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205" name="Google Shape;205;p27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27"/>
          <p:cNvSpPr/>
          <p:nvPr/>
        </p:nvSpPr>
        <p:spPr>
          <a:xfrm>
            <a:off x="543700" y="1623400"/>
            <a:ext cx="2485500" cy="7335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27"/>
          <p:cNvSpPr txBox="1"/>
          <p:nvPr/>
        </p:nvSpPr>
        <p:spPr>
          <a:xfrm>
            <a:off x="1554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Observe la siguiente operación: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42 + </a:t>
            </a:r>
            <a:r>
              <a:rPr lang="e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⥀ = 75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¿Qué valor debe tener </a:t>
            </a:r>
            <a:r>
              <a:rPr lang="e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⥀ 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para que se pueda obtener el resultado?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3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33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117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Otro valor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8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PATRONES Y ÁLGEBRA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3" name="Google Shape;213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215" name="Google Shape;215;p28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28"/>
          <p:cNvSpPr txBox="1"/>
          <p:nvPr/>
        </p:nvSpPr>
        <p:spPr>
          <a:xfrm>
            <a:off x="102025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Observe la siguiente tabla: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28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Mi mamá compró una caja con 38 vitaminas para repartir entre sus 4 hijos durante cinco días de la semana. Ella planea darles una vitamina diaria a cada uno, de lunes a viernes.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¿Cuántas vitaminas le sobrarán al terminar el viernes?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4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18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20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24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8963" y="1859375"/>
            <a:ext cx="4114224" cy="2442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PATRONES Y ÁLGEBRA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6" name="Google Shape;6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68" name="Google Shape;68;p14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Observe el siguiente patrón de triángulos.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Si el patrón continúa, ¿cuál es el total de triángulos que habrá en la figura?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9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16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25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30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1050" y="2043827"/>
            <a:ext cx="4240276" cy="105585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PATRONES Y ÁLGEBRA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7" name="Google Shape;77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79" name="Google Shape;79;p15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5"/>
          <p:cNvSpPr/>
          <p:nvPr/>
        </p:nvSpPr>
        <p:spPr>
          <a:xfrm>
            <a:off x="1380800" y="1804625"/>
            <a:ext cx="1812300" cy="767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5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El valor desconocido </a:t>
            </a:r>
            <a:r>
              <a:rPr lang="es" sz="3000">
                <a:latin typeface="Calibri"/>
                <a:ea typeface="Calibri"/>
                <a:cs typeface="Calibri"/>
                <a:sym typeface="Calibri"/>
              </a:rPr>
              <a:t>⥀ 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en la ecuación es: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latin typeface="Calibri"/>
                <a:ea typeface="Calibri"/>
                <a:cs typeface="Calibri"/>
                <a:sym typeface="Calibri"/>
              </a:rPr>
              <a:t>⥀ 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+ 44 = 61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17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23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25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105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6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PATRONES Y ÁLGEBRA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" name="Google Shape;8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89" name="Google Shape;89;p16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6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siguiente imagen muestra una balanza equilibrada. Se sabe que cada una de las bolitas pesa 2kg.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6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¿Cuánto pesa la caja marcada con una x?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24 kg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14 kg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  7 kg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  5 kg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8871" y="2115571"/>
            <a:ext cx="3574550" cy="2868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7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PATRONES Y ÁLGEBRA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8" name="Google Shape;9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00" name="Google Shape;100;p17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7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siguiente imágen muestra una balanza en equilibrio. Se sabe que cada una de las bolitas pesa 1 kilo.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7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¿Cuánto pesa el objeto marcado con una cruz?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  3 kilos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  4 kilos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  7 kilos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10 kilos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3" name="Google Shape;10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5713" y="2301300"/>
            <a:ext cx="3300875" cy="21441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PATRONES Y ÁLGEBRA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11" name="Google Shape;111;p18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8"/>
          <p:cNvSpPr/>
          <p:nvPr/>
        </p:nvSpPr>
        <p:spPr>
          <a:xfrm>
            <a:off x="1018350" y="1839150"/>
            <a:ext cx="2597700" cy="1311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8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Observe la imagen: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⥀ x ⥀  = 16</a:t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⥀ + 8 = 🔺 </a:t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18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¿Cuál es el valor de </a:t>
            </a:r>
            <a:r>
              <a:rPr lang="es" sz="3000">
                <a:latin typeface="Calibri"/>
                <a:ea typeface="Calibri"/>
                <a:cs typeface="Calibri"/>
                <a:sym typeface="Calibri"/>
              </a:rPr>
              <a:t>🔺 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?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16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12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  8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  4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9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PATRONES Y ÁLGEBRA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0" name="Google Shape;12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22" name="Google Shape;122;p19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19"/>
          <p:cNvSpPr txBox="1"/>
          <p:nvPr/>
        </p:nvSpPr>
        <p:spPr>
          <a:xfrm>
            <a:off x="102025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Observe la imagen: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19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Si el patrón continúa ¿Cuál es el total de caritas felices que habrá en la figura 5?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  5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18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30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8775" y="2070121"/>
            <a:ext cx="4254602" cy="7050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PATRONES Y ÁLGEBRA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1" name="Google Shape;131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33" name="Google Shape;133;p20"/>
          <p:cNvSpPr txBox="1"/>
          <p:nvPr/>
        </p:nvSpPr>
        <p:spPr>
          <a:xfrm>
            <a:off x="102100" y="641050"/>
            <a:ext cx="89784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20"/>
          <p:cNvSpPr/>
          <p:nvPr/>
        </p:nvSpPr>
        <p:spPr>
          <a:xfrm>
            <a:off x="1018350" y="1839150"/>
            <a:ext cx="2597700" cy="1311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10210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Observe la imagen: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⥀ + </a:t>
            </a:r>
            <a:r>
              <a:rPr lang="e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🔺 </a:t>
            </a:r>
            <a:r>
              <a:rPr lang="e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= 11</a:t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🔺 x 🔺 </a:t>
            </a:r>
            <a:r>
              <a:rPr lang="e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  9</a:t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20"/>
          <p:cNvSpPr txBox="1"/>
          <p:nvPr/>
        </p:nvSpPr>
        <p:spPr>
          <a:xfrm>
            <a:off x="4615510" y="1104125"/>
            <a:ext cx="44481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¿Cuál es el valor de </a:t>
            </a:r>
            <a:r>
              <a:rPr lang="e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⥀ 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?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2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3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8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9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1"/>
          <p:cNvSpPr txBox="1"/>
          <p:nvPr>
            <p:ph idx="1" type="subTitle"/>
          </p:nvPr>
        </p:nvSpPr>
        <p:spPr>
          <a:xfrm>
            <a:off x="50" y="-7550"/>
            <a:ext cx="9144000" cy="617100"/>
          </a:xfrm>
          <a:prstGeom prst="rect">
            <a:avLst/>
          </a:prstGeom>
          <a:solidFill>
            <a:srgbClr val="8BCCDA"/>
          </a:solidFill>
        </p:spPr>
        <p:txBody>
          <a:bodyPr anchorCtr="0" anchor="ctr" bIns="76075" lIns="76075" spcFirstLastPara="1" rIns="76075" wrap="square" tIns="760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32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PATRONES Y ÁLGEBRA</a:t>
            </a:r>
            <a:endParaRPr b="1" sz="232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2" name="Google Shape;142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7729" y="-7551"/>
            <a:ext cx="1682871" cy="61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44" name="Google Shape;144;p21"/>
          <p:cNvSpPr txBox="1"/>
          <p:nvPr/>
        </p:nvSpPr>
        <p:spPr>
          <a:xfrm>
            <a:off x="155350" y="641050"/>
            <a:ext cx="8865900" cy="39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Nombre: ____________________________________ Fecha: ___________________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21"/>
          <p:cNvSpPr/>
          <p:nvPr/>
        </p:nvSpPr>
        <p:spPr>
          <a:xfrm>
            <a:off x="1380800" y="1804625"/>
            <a:ext cx="1812300" cy="767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21"/>
          <p:cNvSpPr txBox="1"/>
          <p:nvPr/>
        </p:nvSpPr>
        <p:spPr>
          <a:xfrm>
            <a:off x="155350" y="1104125"/>
            <a:ext cx="8865900" cy="3952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¿Qué número completa la oración?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latin typeface="Calibri"/>
                <a:ea typeface="Calibri"/>
                <a:cs typeface="Calibri"/>
                <a:sym typeface="Calibri"/>
              </a:rPr>
              <a:t>    </a:t>
            </a:r>
            <a:r>
              <a:rPr lang="es" sz="3000">
                <a:latin typeface="Calibri"/>
                <a:ea typeface="Calibri"/>
                <a:cs typeface="Calibri"/>
                <a:sym typeface="Calibri"/>
              </a:rPr>
              <a:t>⥀ </a:t>
            </a: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+ 250 &gt; 1000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250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748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759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AutoNum type="alphaUcPeriod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752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