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4" r:id="rId4"/>
    <p:sldId id="272" r:id="rId5"/>
    <p:sldId id="265" r:id="rId6"/>
    <p:sldId id="267" r:id="rId7"/>
    <p:sldId id="270" r:id="rId8"/>
    <p:sldId id="258" r:id="rId9"/>
    <p:sldId id="261" r:id="rId10"/>
    <p:sldId id="269" r:id="rId11"/>
    <p:sldId id="263" r:id="rId12"/>
    <p:sldId id="259" r:id="rId13"/>
    <p:sldId id="260" r:id="rId1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883" autoAdjust="0"/>
  </p:normalViewPr>
  <p:slideViewPr>
    <p:cSldViewPr>
      <p:cViewPr varScale="1">
        <p:scale>
          <a:sx n="62" d="100"/>
          <a:sy n="62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295F6-EA69-4298-83E3-5E662C331D10}" type="datetimeFigureOut">
              <a:rPr lang="es-CL" smtClean="0"/>
              <a:t>11-03-2019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89CCC-64FC-4F77-934F-DB7A0670CF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293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Sabana</a:t>
            </a:r>
          </a:p>
          <a:p>
            <a:r>
              <a:rPr lang="es-CL" dirty="0" smtClean="0"/>
              <a:t>Edificio</a:t>
            </a:r>
          </a:p>
          <a:p>
            <a:r>
              <a:rPr lang="es-CL" dirty="0" smtClean="0"/>
              <a:t>Plantas</a:t>
            </a:r>
          </a:p>
          <a:p>
            <a:r>
              <a:rPr lang="es-CL" dirty="0" smtClean="0"/>
              <a:t>Piso </a:t>
            </a:r>
          </a:p>
          <a:p>
            <a:r>
              <a:rPr lang="es-CL" dirty="0" smtClean="0"/>
              <a:t>Vestido a crochet</a:t>
            </a:r>
          </a:p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89CCC-64FC-4F77-934F-DB7A0670CF30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080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Previo:</a:t>
            </a:r>
            <a:r>
              <a:rPr lang="es-CL" baseline="0" dirty="0" smtClean="0"/>
              <a:t> </a:t>
            </a:r>
          </a:p>
          <a:p>
            <a:r>
              <a:rPr lang="es-CL" baseline="0" dirty="0" smtClean="0"/>
              <a:t>Mirar la secuencia, ¿qué números hay? Leer.</a:t>
            </a:r>
          </a:p>
          <a:p>
            <a:r>
              <a:rPr lang="es-CL" baseline="0" dirty="0" smtClean="0"/>
              <a:t>¿Como es la secuencia? </a:t>
            </a:r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Luego:</a:t>
            </a:r>
          </a:p>
          <a:p>
            <a:r>
              <a:rPr lang="es-CL" dirty="0" smtClean="0"/>
              <a:t>¿Cuántos círculos dibujaremos al comienzo? 2</a:t>
            </a:r>
          </a:p>
          <a:p>
            <a:r>
              <a:rPr lang="es-CL" dirty="0" smtClean="0"/>
              <a:t>Luego,</a:t>
            </a:r>
            <a:r>
              <a:rPr lang="es-CL" baseline="0" dirty="0" smtClean="0"/>
              <a:t> ¿cuantos debemos dibujar? 5</a:t>
            </a:r>
          </a:p>
          <a:p>
            <a:r>
              <a:rPr lang="es-CL" baseline="0" dirty="0" smtClean="0"/>
              <a:t>¿Cuántas agregamos? 3</a:t>
            </a:r>
          </a:p>
          <a:p>
            <a:r>
              <a:rPr lang="es-CL" baseline="0" dirty="0" smtClean="0"/>
              <a:t>Continuamos igual….</a:t>
            </a:r>
          </a:p>
          <a:p>
            <a:endParaRPr lang="es-CL" baseline="0" dirty="0" smtClean="0"/>
          </a:p>
          <a:p>
            <a:r>
              <a:rPr lang="es-CL" baseline="0" dirty="0" smtClean="0"/>
              <a:t>Entonces, ¿cual es la regla? ¿Cómo lo supo?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89CCC-64FC-4F77-934F-DB7A0670CF30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4390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Recordar la tabla del 100…</a:t>
            </a:r>
          </a:p>
          <a:p>
            <a:r>
              <a:rPr lang="es-CL" dirty="0" smtClean="0"/>
              <a:t>¿Qué contiene la tabla?</a:t>
            </a:r>
          </a:p>
          <a:p>
            <a:r>
              <a:rPr lang="es-CL" dirty="0" smtClean="0"/>
              <a:t>¿Como se lee</a:t>
            </a:r>
            <a:r>
              <a:rPr lang="es-CL" baseline="0" dirty="0" smtClean="0"/>
              <a:t>? Para adelante y para atrás desde un numero “x”. ¿Qué sucede si leemos desde el 90 hacia adelante?</a:t>
            </a:r>
          </a:p>
          <a:p>
            <a:r>
              <a:rPr lang="es-CL" baseline="0" dirty="0" smtClean="0"/>
              <a:t>¿Qué patrones observamos en la tabla?  Ejemplo dado. ¿Por qué es un patrón? “Porque todos los números terminan en 1”</a:t>
            </a:r>
          </a:p>
          <a:p>
            <a:r>
              <a:rPr lang="es-CL" baseline="0" dirty="0" smtClean="0"/>
              <a:t>Pedir que den más ideas. </a:t>
            </a:r>
          </a:p>
          <a:p>
            <a:endParaRPr lang="es-CL" baseline="0" dirty="0" smtClean="0"/>
          </a:p>
          <a:p>
            <a:endParaRPr lang="es-CL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89CCC-64FC-4F77-934F-DB7A0670CF30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1150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 smtClean="0"/>
              <a:t>Previo: </a:t>
            </a:r>
          </a:p>
          <a:p>
            <a:pPr marL="342900" indent="-342900">
              <a:buAutoNum type="arabicPeriod"/>
            </a:pPr>
            <a:r>
              <a:rPr lang="es-CL" dirty="0" smtClean="0"/>
              <a:t>¿Qué números hay en la secuencia? Léanlos</a:t>
            </a:r>
          </a:p>
          <a:p>
            <a:pPr marL="342900" indent="-342900">
              <a:buAutoNum type="arabicPeriod"/>
            </a:pPr>
            <a:r>
              <a:rPr lang="es-CL" dirty="0" smtClean="0"/>
              <a:t>¿Cómo es la secuencia? 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Luego:</a:t>
            </a:r>
          </a:p>
          <a:p>
            <a:pPr marL="228600" indent="-228600">
              <a:buAutoNum type="arabicPeriod"/>
            </a:pPr>
            <a:r>
              <a:rPr lang="es-CL" dirty="0" smtClean="0"/>
              <a:t>¿Dónde nos ubicamos?</a:t>
            </a:r>
          </a:p>
          <a:p>
            <a:pPr marL="228600" indent="-228600">
              <a:buAutoNum type="arabicPeriod"/>
            </a:pPr>
            <a:r>
              <a:rPr lang="es-CL" dirty="0" smtClean="0"/>
              <a:t>¿A dónde debemos llegar?</a:t>
            </a:r>
          </a:p>
          <a:p>
            <a:pPr marL="228600" indent="-228600">
              <a:buAutoNum type="arabicPeriod"/>
            </a:pPr>
            <a:r>
              <a:rPr lang="es-CL" dirty="0" smtClean="0"/>
              <a:t>¿Cuántos saltos dimos?</a:t>
            </a:r>
          </a:p>
          <a:p>
            <a:pPr marL="228600" indent="-228600">
              <a:buAutoNum type="arabicPeriod"/>
            </a:pPr>
            <a:r>
              <a:rPr lang="es-CL" dirty="0" smtClean="0"/>
              <a:t>¿Cuál es la regla?</a:t>
            </a:r>
          </a:p>
          <a:p>
            <a:pPr marL="228600" indent="-228600">
              <a:buAutoNum type="arabicPeriod"/>
            </a:pPr>
            <a:r>
              <a:rPr lang="es-CL" dirty="0" smtClean="0"/>
              <a:t>En patrones, ¿qué son los saltos?</a:t>
            </a:r>
          </a:p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89CCC-64FC-4F77-934F-DB7A0670CF30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8903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 smtClean="0"/>
              <a:t>Previo: </a:t>
            </a:r>
          </a:p>
          <a:p>
            <a:pPr marL="342900" indent="-342900">
              <a:buAutoNum type="arabicPeriod"/>
            </a:pPr>
            <a:r>
              <a:rPr lang="es-CL" dirty="0" smtClean="0"/>
              <a:t>¿Qué números hay en la secuencia? Léanlos</a:t>
            </a:r>
          </a:p>
          <a:p>
            <a:pPr marL="342900" indent="-342900">
              <a:buAutoNum type="arabicPeriod"/>
            </a:pPr>
            <a:r>
              <a:rPr lang="es-CL" dirty="0" smtClean="0"/>
              <a:t>¿Cómo es la secuencia? 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Luego:</a:t>
            </a:r>
          </a:p>
          <a:p>
            <a:pPr marL="228600" indent="-228600">
              <a:buAutoNum type="arabicPeriod"/>
            </a:pPr>
            <a:r>
              <a:rPr lang="es-CL" dirty="0" smtClean="0"/>
              <a:t>¿Dónde nos ubicamos?</a:t>
            </a:r>
          </a:p>
          <a:p>
            <a:pPr marL="228600" indent="-228600">
              <a:buAutoNum type="arabicPeriod"/>
            </a:pPr>
            <a:r>
              <a:rPr lang="es-CL" dirty="0" smtClean="0"/>
              <a:t>¿A dónde debemos llegar?</a:t>
            </a:r>
          </a:p>
          <a:p>
            <a:pPr marL="228600" indent="-228600">
              <a:buAutoNum type="arabicPeriod"/>
            </a:pPr>
            <a:r>
              <a:rPr lang="es-CL" dirty="0" smtClean="0"/>
              <a:t>¿Cuántos saltos dimos?</a:t>
            </a:r>
          </a:p>
          <a:p>
            <a:pPr marL="228600" indent="-228600">
              <a:buAutoNum type="arabicPeriod"/>
            </a:pPr>
            <a:r>
              <a:rPr lang="es-CL" dirty="0" smtClean="0"/>
              <a:t>En patrones, ¿qué son los saltos?</a:t>
            </a:r>
          </a:p>
          <a:p>
            <a:pPr marL="228600" indent="-228600">
              <a:buAutoNum type="arabicPeriod"/>
            </a:pPr>
            <a:r>
              <a:rPr lang="es-CL" dirty="0" smtClean="0"/>
              <a:t>¿Cuál es la regla?</a:t>
            </a:r>
          </a:p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89CCC-64FC-4F77-934F-DB7A0670CF30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1696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Recordar la recta numérica.</a:t>
            </a:r>
          </a:p>
          <a:p>
            <a:r>
              <a:rPr lang="es-CL" dirty="0" smtClean="0"/>
              <a:t>¿Qué contiene la recta numérica? </a:t>
            </a:r>
          </a:p>
          <a:p>
            <a:r>
              <a:rPr lang="es-CL" dirty="0" smtClean="0"/>
              <a:t>¿Cómo es</a:t>
            </a:r>
            <a:r>
              <a:rPr lang="es-CL" baseline="0" dirty="0" smtClean="0"/>
              <a:t> la distancia entre cada numero?</a:t>
            </a:r>
            <a:endParaRPr lang="es-CL" dirty="0" smtClean="0"/>
          </a:p>
          <a:p>
            <a:r>
              <a:rPr lang="es-CL" dirty="0" smtClean="0"/>
              <a:t>¿Como se lee</a:t>
            </a:r>
            <a:r>
              <a:rPr lang="es-CL" baseline="0" dirty="0" smtClean="0"/>
              <a:t>? Para adelante y para atrás desde un numero “x”. 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89CCC-64FC-4F77-934F-DB7A0670CF30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4508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Con la secuencia:</a:t>
            </a:r>
          </a:p>
          <a:p>
            <a:r>
              <a:rPr lang="es-CL" dirty="0" smtClean="0"/>
              <a:t>¿Qué</a:t>
            </a:r>
            <a:r>
              <a:rPr lang="es-CL" baseline="0" dirty="0" smtClean="0"/>
              <a:t> números hay en la secuencia?</a:t>
            </a:r>
          </a:p>
          <a:p>
            <a:r>
              <a:rPr lang="es-CL" baseline="0" dirty="0" smtClean="0"/>
              <a:t>¿Cómo es la secuencia?</a:t>
            </a:r>
          </a:p>
          <a:p>
            <a:r>
              <a:rPr lang="es-CL" baseline="0" dirty="0" smtClean="0"/>
              <a:t>Miremos la recta, ¿iremos hacia adelante o hacia atrás?</a:t>
            </a:r>
          </a:p>
          <a:p>
            <a:endParaRPr lang="es-CL" baseline="0" dirty="0" smtClean="0"/>
          </a:p>
          <a:p>
            <a:r>
              <a:rPr lang="es-CL" baseline="0" dirty="0" smtClean="0"/>
              <a:t>Luego, nos situamos en el primer número de la secuencia….(19)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89CCC-64FC-4F77-934F-DB7A0670CF30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5499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 smtClean="0"/>
              <a:t>Previo: </a:t>
            </a:r>
          </a:p>
          <a:p>
            <a:pPr marL="342900" indent="-342900">
              <a:buAutoNum type="arabicPeriod"/>
            </a:pPr>
            <a:r>
              <a:rPr lang="es-CL" dirty="0" smtClean="0"/>
              <a:t>¿Qué números hay en la secuencia? Léanlos</a:t>
            </a:r>
          </a:p>
          <a:p>
            <a:pPr marL="342900" indent="-342900">
              <a:buAutoNum type="arabicPeriod"/>
            </a:pPr>
            <a:r>
              <a:rPr lang="es-CL" dirty="0" smtClean="0"/>
              <a:t>¿Cómo es la secuencia? </a:t>
            </a:r>
          </a:p>
          <a:p>
            <a:pPr marL="342900" indent="-342900">
              <a:buAutoNum type="arabicPeriod"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Luego,</a:t>
            </a:r>
            <a:r>
              <a:rPr lang="es-CL" baseline="0" dirty="0" smtClean="0"/>
              <a:t> con el apoyo….</a:t>
            </a:r>
            <a:endParaRPr lang="es-CL" dirty="0" smtClean="0"/>
          </a:p>
          <a:p>
            <a:pPr marL="228600" indent="-228600">
              <a:buAutoNum type="arabicPeriod"/>
            </a:pPr>
            <a:r>
              <a:rPr lang="es-CL" dirty="0" smtClean="0"/>
              <a:t>¿Dónde nos ubicamos? O</a:t>
            </a:r>
            <a:r>
              <a:rPr lang="es-CL" baseline="0" dirty="0" smtClean="0"/>
              <a:t> si estamos dibujando ¿Cuántos círculos vamos a dibujar?</a:t>
            </a:r>
            <a:endParaRPr lang="es-CL" dirty="0" smtClean="0"/>
          </a:p>
          <a:p>
            <a:pPr marL="228600" indent="-228600">
              <a:buAutoNum type="arabicPeriod"/>
            </a:pPr>
            <a:r>
              <a:rPr lang="es-CL" dirty="0" smtClean="0"/>
              <a:t>¿A dónde debemos llegar? O ¿Cuántos círculos hay</a:t>
            </a:r>
            <a:r>
              <a:rPr lang="es-CL" baseline="0" dirty="0" smtClean="0"/>
              <a:t> que dibujar?</a:t>
            </a:r>
            <a:endParaRPr lang="es-CL" dirty="0" smtClean="0"/>
          </a:p>
          <a:p>
            <a:pPr marL="228600" indent="-228600">
              <a:buAutoNum type="arabicPeriod"/>
            </a:pPr>
            <a:r>
              <a:rPr lang="es-CL" dirty="0" smtClean="0"/>
              <a:t>¿Cuántos saltos dimos?  O ¿Cuántos círculos</a:t>
            </a:r>
            <a:r>
              <a:rPr lang="es-CL" baseline="0" dirty="0" smtClean="0"/>
              <a:t> agregamos en relación al anterior?</a:t>
            </a:r>
            <a:endParaRPr lang="es-CL" dirty="0" smtClean="0"/>
          </a:p>
          <a:p>
            <a:pPr marL="228600" indent="-228600">
              <a:buAutoNum type="arabicPeriod"/>
            </a:pPr>
            <a:r>
              <a:rPr lang="es-CL" dirty="0" smtClean="0"/>
              <a:t>¿Cuál es la regla entonces? </a:t>
            </a:r>
          </a:p>
          <a:p>
            <a:pPr marL="342900" indent="-342900">
              <a:buAutoNum type="arabicPeriod"/>
            </a:pPr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89CCC-64FC-4F77-934F-DB7A0670CF30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4340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¿Qué significa la regla -3?</a:t>
            </a:r>
          </a:p>
          <a:p>
            <a:r>
              <a:rPr lang="es-CL" dirty="0" smtClean="0"/>
              <a:t>¿Hacia donde vamos?</a:t>
            </a:r>
            <a:r>
              <a:rPr lang="es-CL" baseline="0" dirty="0" smtClean="0"/>
              <a:t> ¿Hacia atrás o hacia adelante? ¿Cómo lo sabe?</a:t>
            </a:r>
          </a:p>
          <a:p>
            <a:r>
              <a:rPr lang="es-CL" baseline="0" dirty="0" smtClean="0"/>
              <a:t>¿Cuántos saltos vamos a dar? ¿Por qué?</a:t>
            </a:r>
          </a:p>
          <a:p>
            <a:r>
              <a:rPr lang="es-CL" baseline="0" dirty="0" smtClean="0"/>
              <a:t>¿Dónde nos ubicamos en la recta, o tabla o cuántos círculos haremos? ¿Por qué?</a:t>
            </a:r>
          </a:p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89CCC-64FC-4F77-934F-DB7A0670CF30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9144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B542-5065-4D47-8F9E-C8A4BC5852DC}" type="datetimeFigureOut">
              <a:rPr lang="es-CL" smtClean="0"/>
              <a:t>11-03-2019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7C37-5CEA-44F5-BB6E-87B84C81EB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3692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B542-5065-4D47-8F9E-C8A4BC5852DC}" type="datetimeFigureOut">
              <a:rPr lang="es-CL" smtClean="0"/>
              <a:t>11-03-2019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7C37-5CEA-44F5-BB6E-87B84C81EB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992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B542-5065-4D47-8F9E-C8A4BC5852DC}" type="datetimeFigureOut">
              <a:rPr lang="es-CL" smtClean="0"/>
              <a:t>11-03-2019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7C37-5CEA-44F5-BB6E-87B84C81EB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95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B542-5065-4D47-8F9E-C8A4BC5852DC}" type="datetimeFigureOut">
              <a:rPr lang="es-CL" smtClean="0"/>
              <a:t>11-03-2019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7C37-5CEA-44F5-BB6E-87B84C81EB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117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B542-5065-4D47-8F9E-C8A4BC5852DC}" type="datetimeFigureOut">
              <a:rPr lang="es-CL" smtClean="0"/>
              <a:t>11-03-2019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7C37-5CEA-44F5-BB6E-87B84C81EB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422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B542-5065-4D47-8F9E-C8A4BC5852DC}" type="datetimeFigureOut">
              <a:rPr lang="es-CL" smtClean="0"/>
              <a:t>11-03-2019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7C37-5CEA-44F5-BB6E-87B84C81EB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800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B542-5065-4D47-8F9E-C8A4BC5852DC}" type="datetimeFigureOut">
              <a:rPr lang="es-CL" smtClean="0"/>
              <a:t>11-03-2019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7C37-5CEA-44F5-BB6E-87B84C81EB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377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B542-5065-4D47-8F9E-C8A4BC5852DC}" type="datetimeFigureOut">
              <a:rPr lang="es-CL" smtClean="0"/>
              <a:t>11-03-2019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7C37-5CEA-44F5-BB6E-87B84C81EB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663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B542-5065-4D47-8F9E-C8A4BC5852DC}" type="datetimeFigureOut">
              <a:rPr lang="es-CL" smtClean="0"/>
              <a:t>11-03-2019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7C37-5CEA-44F5-BB6E-87B84C81EB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806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B542-5065-4D47-8F9E-C8A4BC5852DC}" type="datetimeFigureOut">
              <a:rPr lang="es-CL" smtClean="0"/>
              <a:t>11-03-2019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7C37-5CEA-44F5-BB6E-87B84C81EB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351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B542-5065-4D47-8F9E-C8A4BC5852DC}" type="datetimeFigureOut">
              <a:rPr lang="es-CL" smtClean="0"/>
              <a:t>11-03-2019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7C37-5CEA-44F5-BB6E-87B84C81EB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860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AB542-5065-4D47-8F9E-C8A4BC5852DC}" type="datetimeFigureOut">
              <a:rPr lang="es-CL" smtClean="0"/>
              <a:t>11-03-2019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57C37-5CEA-44F5-BB6E-87B84C81EB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701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Patrones numéricos	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smtClean="0"/>
              <a:t>2º básico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574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9064" y="1556792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Patrones numéricos con apoyo de la recta</a:t>
            </a:r>
            <a:endParaRPr lang="es-CL" sz="3200" dirty="0"/>
          </a:p>
        </p:txBody>
      </p:sp>
      <p:pic>
        <p:nvPicPr>
          <p:cNvPr id="4" name="Picture 2" descr="https://lh3.googleusercontent.com/23_EPD1ACKsaXnrdVhRIhpgmgeleO37wHkwyEUwSTsGYMDzoIZa9ew=w1200-h630-p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2" t="72586" r="11076" b="10571"/>
          <a:stretch/>
        </p:blipFill>
        <p:spPr bwMode="auto">
          <a:xfrm>
            <a:off x="467544" y="2780928"/>
            <a:ext cx="7897680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33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Continuar patrones </a:t>
            </a:r>
            <a:br>
              <a:rPr lang="es-CL" dirty="0" smtClean="0"/>
            </a:br>
            <a:r>
              <a:rPr lang="es-CL" dirty="0" smtClean="0"/>
              <a:t>con la recta numérica</a:t>
            </a:r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354527" y="4509120"/>
            <a:ext cx="5376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19, 17, 15, ___, ___, ___</a:t>
            </a:r>
            <a:endParaRPr lang="es-CL" sz="3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6193835" y="4509120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>
                <a:solidFill>
                  <a:srgbClr val="FF0000"/>
                </a:solidFill>
              </a:rPr>
              <a:t>REGLA =  </a:t>
            </a:r>
            <a:endParaRPr lang="es-CL" sz="3200" dirty="0">
              <a:solidFill>
                <a:srgbClr val="FF0000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193835" y="4509120"/>
            <a:ext cx="266429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4098" name="Picture 2" descr="https://lh3.googleusercontent.com/23_EPD1ACKsaXnrdVhRIhpgmgeleO37wHkwyEUwSTsGYMDzoIZa9ew=w1200-h630-p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2" t="72586" r="11076" b="10571"/>
          <a:stretch/>
        </p:blipFill>
        <p:spPr bwMode="auto">
          <a:xfrm>
            <a:off x="617542" y="2780928"/>
            <a:ext cx="7897680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Flecha curvada hacia arriba"/>
          <p:cNvSpPr/>
          <p:nvPr/>
        </p:nvSpPr>
        <p:spPr>
          <a:xfrm rot="10800000">
            <a:off x="7236296" y="2484612"/>
            <a:ext cx="433703" cy="296316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FF0000"/>
              </a:solidFill>
            </a:endParaRPr>
          </a:p>
        </p:txBody>
      </p:sp>
      <p:sp>
        <p:nvSpPr>
          <p:cNvPr id="20" name="19 Flecha curvada hacia arriba"/>
          <p:cNvSpPr/>
          <p:nvPr/>
        </p:nvSpPr>
        <p:spPr>
          <a:xfrm rot="10800000">
            <a:off x="6804248" y="2484612"/>
            <a:ext cx="432048" cy="296316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FF0000"/>
              </a:solidFill>
            </a:endParaRPr>
          </a:p>
        </p:txBody>
      </p:sp>
      <p:sp>
        <p:nvSpPr>
          <p:cNvPr id="22" name="21 Flecha curvada hacia arriba"/>
          <p:cNvSpPr/>
          <p:nvPr/>
        </p:nvSpPr>
        <p:spPr>
          <a:xfrm rot="10800000">
            <a:off x="6423925" y="2484612"/>
            <a:ext cx="432048" cy="296316"/>
          </a:xfrm>
          <a:prstGeom prst="curved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92D050"/>
              </a:solidFill>
            </a:endParaRPr>
          </a:p>
        </p:txBody>
      </p:sp>
      <p:sp>
        <p:nvSpPr>
          <p:cNvPr id="23" name="22 Flecha curvada hacia arriba"/>
          <p:cNvSpPr/>
          <p:nvPr/>
        </p:nvSpPr>
        <p:spPr>
          <a:xfrm rot="10800000">
            <a:off x="6136702" y="2511454"/>
            <a:ext cx="338948" cy="312274"/>
          </a:xfrm>
          <a:prstGeom prst="curved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92D050"/>
              </a:solidFill>
            </a:endParaRPr>
          </a:p>
        </p:txBody>
      </p:sp>
      <p:sp>
        <p:nvSpPr>
          <p:cNvPr id="25" name="24 Flecha curvada hacia arriba"/>
          <p:cNvSpPr/>
          <p:nvPr/>
        </p:nvSpPr>
        <p:spPr>
          <a:xfrm rot="10800000">
            <a:off x="5704654" y="2527410"/>
            <a:ext cx="432048" cy="29631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6" name="25 Flecha curvada hacia arriba"/>
          <p:cNvSpPr/>
          <p:nvPr/>
        </p:nvSpPr>
        <p:spPr>
          <a:xfrm rot="10800000">
            <a:off x="5431497" y="2522340"/>
            <a:ext cx="432048" cy="28543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7" name="26 Flecha curvada hacia arriba"/>
          <p:cNvSpPr/>
          <p:nvPr/>
        </p:nvSpPr>
        <p:spPr>
          <a:xfrm rot="10800000">
            <a:off x="5030481" y="2516525"/>
            <a:ext cx="401016" cy="323750"/>
          </a:xfrm>
          <a:prstGeom prst="curved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8" name="27 Flecha curvada hacia arriba"/>
          <p:cNvSpPr/>
          <p:nvPr/>
        </p:nvSpPr>
        <p:spPr>
          <a:xfrm rot="10800000">
            <a:off x="4684437" y="2517116"/>
            <a:ext cx="346044" cy="323158"/>
          </a:xfrm>
          <a:prstGeom prst="curved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9" name="28 Flecha curvada hacia arriba"/>
          <p:cNvSpPr/>
          <p:nvPr/>
        </p:nvSpPr>
        <p:spPr>
          <a:xfrm rot="10800000">
            <a:off x="4314390" y="2547611"/>
            <a:ext cx="370047" cy="276117"/>
          </a:xfrm>
          <a:prstGeom prst="curvedUp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0" name="29 Flecha curvada hacia arriba"/>
          <p:cNvSpPr/>
          <p:nvPr/>
        </p:nvSpPr>
        <p:spPr>
          <a:xfrm rot="10800000">
            <a:off x="3882342" y="2536725"/>
            <a:ext cx="432048" cy="296316"/>
          </a:xfrm>
          <a:prstGeom prst="curvedUp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2" name="11 Flecha circular"/>
          <p:cNvSpPr/>
          <p:nvPr/>
        </p:nvSpPr>
        <p:spPr>
          <a:xfrm>
            <a:off x="827584" y="4293096"/>
            <a:ext cx="504056" cy="648072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1" name="30 Flecha circular"/>
          <p:cNvSpPr/>
          <p:nvPr/>
        </p:nvSpPr>
        <p:spPr>
          <a:xfrm>
            <a:off x="1346109" y="4273759"/>
            <a:ext cx="504056" cy="648072"/>
          </a:xfrm>
          <a:prstGeom prst="circular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2" name="31 Flecha circular"/>
          <p:cNvSpPr/>
          <p:nvPr/>
        </p:nvSpPr>
        <p:spPr>
          <a:xfrm>
            <a:off x="2014625" y="4267729"/>
            <a:ext cx="504056" cy="648072"/>
          </a:xfrm>
          <a:prstGeom prst="circular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3" name="32 Flecha circular"/>
          <p:cNvSpPr/>
          <p:nvPr/>
        </p:nvSpPr>
        <p:spPr>
          <a:xfrm>
            <a:off x="3495457" y="4331063"/>
            <a:ext cx="504056" cy="648072"/>
          </a:xfrm>
          <a:prstGeom prst="circular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4" name="33 Flecha circular"/>
          <p:cNvSpPr/>
          <p:nvPr/>
        </p:nvSpPr>
        <p:spPr>
          <a:xfrm>
            <a:off x="2778153" y="4273759"/>
            <a:ext cx="504056" cy="648072"/>
          </a:xfrm>
          <a:prstGeom prst="circular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7063375" y="20608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FF0000"/>
                </a:solidFill>
              </a:rPr>
              <a:t>-2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6259626" y="207479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00B050"/>
                </a:solidFill>
              </a:rPr>
              <a:t>-2</a:t>
            </a:r>
            <a:endParaRPr lang="es-CL" dirty="0">
              <a:solidFill>
                <a:srgbClr val="00B050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5606782" y="214212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-2</a:t>
            </a:r>
            <a:endParaRPr lang="es-C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4846035" y="21477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-2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4099211" y="21530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-2</a:t>
            </a:r>
            <a:endParaRPr lang="es-CL" dirty="0"/>
          </a:p>
        </p:txBody>
      </p:sp>
      <p:sp>
        <p:nvSpPr>
          <p:cNvPr id="17" name="16 CuadroTexto"/>
          <p:cNvSpPr txBox="1"/>
          <p:nvPr/>
        </p:nvSpPr>
        <p:spPr>
          <a:xfrm>
            <a:off x="827584" y="3933056"/>
            <a:ext cx="51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-2</a:t>
            </a:r>
            <a:endParaRPr lang="es-CL" dirty="0"/>
          </a:p>
        </p:txBody>
      </p:sp>
      <p:sp>
        <p:nvSpPr>
          <p:cNvPr id="45" name="44 CuadroTexto"/>
          <p:cNvSpPr txBox="1"/>
          <p:nvPr/>
        </p:nvSpPr>
        <p:spPr>
          <a:xfrm>
            <a:off x="1346109" y="3948567"/>
            <a:ext cx="51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-2</a:t>
            </a:r>
            <a:endParaRPr lang="es-CL" dirty="0"/>
          </a:p>
        </p:txBody>
      </p:sp>
      <p:sp>
        <p:nvSpPr>
          <p:cNvPr id="18" name="17 CuadroTexto"/>
          <p:cNvSpPr txBox="1"/>
          <p:nvPr/>
        </p:nvSpPr>
        <p:spPr>
          <a:xfrm>
            <a:off x="2266652" y="4509120"/>
            <a:ext cx="791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13</a:t>
            </a:r>
            <a:endParaRPr lang="es-CL" sz="32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2956238" y="4509120"/>
            <a:ext cx="791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11</a:t>
            </a:r>
            <a:endParaRPr lang="es-CL" sz="32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3882342" y="4522440"/>
            <a:ext cx="791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9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7884368" y="4522440"/>
            <a:ext cx="823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-2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212754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1" grpId="0" animBg="1"/>
      <p:bldP spid="5" grpId="0" animBg="1"/>
      <p:bldP spid="20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12" grpId="0" animBg="1"/>
      <p:bldP spid="31" grpId="0" animBg="1"/>
      <p:bldP spid="32" grpId="0" animBg="1"/>
      <p:bldP spid="33" grpId="0" animBg="1"/>
      <p:bldP spid="34" grpId="0" animBg="1"/>
      <p:bldP spid="35" grpId="0"/>
      <p:bldP spid="37" grpId="0"/>
      <p:bldP spid="39" grpId="0"/>
      <p:bldP spid="41" grpId="0"/>
      <p:bldP spid="43" grpId="0"/>
      <p:bldP spid="17" grpId="0"/>
      <p:bldP spid="45" grpId="0"/>
      <p:bldP spid="18" grpId="0"/>
      <p:bldP spid="50" grpId="0"/>
      <p:bldP spid="51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42617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Continuar patrones numéricos</a:t>
            </a:r>
            <a:br>
              <a:rPr lang="es-CL" dirty="0" smtClean="0"/>
            </a:br>
            <a:r>
              <a:rPr lang="es-CL" dirty="0" smtClean="0"/>
              <a:t>¿Podemos sin apoyo?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5, 8, 11, 14, ___, ___, ___		Regla =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 smtClean="0"/>
              <a:t>25, 21, 17, 13, ___, ___, ___	Regla =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 smtClean="0"/>
              <a:t>64, 70, 76, ___, ___, ___		Regla =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395536" y="5733256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 smtClean="0"/>
              <a:t>¿Cómo lo hizo? 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2492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Crear</a:t>
            </a:r>
            <a:r>
              <a:rPr lang="es-CL" dirty="0" smtClean="0"/>
              <a:t> patrones numéricos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755576" y="1556792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La regla es = </a:t>
            </a:r>
            <a:r>
              <a:rPr lang="es-CL" sz="3200" dirty="0" smtClean="0">
                <a:solidFill>
                  <a:srgbClr val="FF0000"/>
                </a:solidFill>
              </a:rPr>
              <a:t>-3</a:t>
            </a:r>
            <a:endParaRPr lang="es-CL" sz="3200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19572" y="3501008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12, ___, ____, ____, ____</a:t>
            </a:r>
            <a:endParaRPr lang="es-CL" sz="3200" dirty="0"/>
          </a:p>
        </p:txBody>
      </p:sp>
      <p:sp>
        <p:nvSpPr>
          <p:cNvPr id="8" name="7 Flecha circular"/>
          <p:cNvSpPr/>
          <p:nvPr/>
        </p:nvSpPr>
        <p:spPr>
          <a:xfrm>
            <a:off x="1043608" y="3158096"/>
            <a:ext cx="720080" cy="685823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259632" y="270979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-3</a:t>
            </a:r>
            <a:endParaRPr lang="es-CL" sz="2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745686" y="4773051"/>
            <a:ext cx="4356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¡Puedes elegir uno de los apoyos que vimos!</a:t>
            </a:r>
          </a:p>
          <a:p>
            <a:pPr marL="285750" indent="-285750">
              <a:buFontTx/>
              <a:buChar char="-"/>
            </a:pPr>
            <a:r>
              <a:rPr lang="es-CL" dirty="0" smtClean="0"/>
              <a:t>Dibujo</a:t>
            </a:r>
          </a:p>
          <a:p>
            <a:pPr marL="285750" indent="-285750">
              <a:buFontTx/>
              <a:buChar char="-"/>
            </a:pPr>
            <a:r>
              <a:rPr lang="es-CL" dirty="0" smtClean="0"/>
              <a:t>Tabla del 100</a:t>
            </a:r>
          </a:p>
          <a:p>
            <a:pPr marL="285750" indent="-285750">
              <a:buFontTx/>
              <a:buChar char="-"/>
            </a:pPr>
            <a:r>
              <a:rPr lang="es-CL" dirty="0" smtClean="0"/>
              <a:t>Recta numérica</a:t>
            </a:r>
            <a:endParaRPr lang="es-CL" dirty="0"/>
          </a:p>
        </p:txBody>
      </p:sp>
      <p:sp>
        <p:nvSpPr>
          <p:cNvPr id="16" name="15 Llamada de nube"/>
          <p:cNvSpPr/>
          <p:nvPr/>
        </p:nvSpPr>
        <p:spPr>
          <a:xfrm>
            <a:off x="719572" y="4509120"/>
            <a:ext cx="6012668" cy="1728192"/>
          </a:xfrm>
          <a:prstGeom prst="cloud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130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 animBg="1"/>
      <p:bldP spid="14" grpId="0"/>
      <p:bldP spid="15" grpId="0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¿A qué nos referimos con PATRÓN?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Es la repetición de un modelo o regla. </a:t>
            </a:r>
          </a:p>
          <a:p>
            <a:endParaRPr lang="es-CL" dirty="0"/>
          </a:p>
          <a:p>
            <a:pPr marL="0" indent="0">
              <a:buNone/>
            </a:pPr>
            <a:endParaRPr lang="es-CL" dirty="0" smtClean="0"/>
          </a:p>
        </p:txBody>
      </p:sp>
      <p:pic>
        <p:nvPicPr>
          <p:cNvPr id="1026" name="Picture 2" descr="http://www.decoraconimaginacion.com/fotos/1379415341_xb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08920"/>
            <a:ext cx="3312368" cy="1670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4.bp.blogspot.com/-4OAiuZjpT9s/UPEo4r5alsI/AAAAAAAAlCU/HSS_rui5aO8/s1600/patron%2Bcrochet%2Bvestidito%2Bbebe2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503"/>
          <a:stretch/>
        </p:blipFill>
        <p:spPr bwMode="auto">
          <a:xfrm>
            <a:off x="6588224" y="3052684"/>
            <a:ext cx="2088232" cy="2465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previews.123rf.com/images/dmbaker/dmbaker1003/dmbaker100300070/6652399-Un-patr-n-de-arquitectura-en-la-estructura-externa-de-un-moderno-edificio-de-apartamento-Foto-de-archiv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25144"/>
            <a:ext cx="2340934" cy="155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mlm-d2-p.mlstatic.com/piso-marmol-travertino-chocolate-claro-patron-versalles-794601-MLM20348682264_072015-F.jpg?square=fals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45224"/>
            <a:ext cx="2573949" cy="110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2.bp.blogspot.com/_dUZJkPkEUnY/TMd53YMFQOI/AAAAAAAAABI/8eFtH5gBIso/s1600/Plant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5" y="3284984"/>
            <a:ext cx="2141901" cy="160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01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1647" y="1124744"/>
            <a:ext cx="8229600" cy="4525963"/>
          </a:xfrm>
        </p:spPr>
        <p:txBody>
          <a:bodyPr/>
          <a:lstStyle/>
          <a:p>
            <a:r>
              <a:rPr lang="es-CL" dirty="0" smtClean="0"/>
              <a:t>Unidad de patrón: parte del patrón que se repite. </a:t>
            </a:r>
          </a:p>
          <a:p>
            <a:pPr marL="0" indent="0">
              <a:buNone/>
            </a:pPr>
            <a:endParaRPr lang="es-CL" dirty="0"/>
          </a:p>
          <a:p>
            <a:pPr marL="0" indent="0" algn="ctr">
              <a:buNone/>
            </a:pPr>
            <a:r>
              <a:rPr lang="es-CL" dirty="0" smtClean="0"/>
              <a:t>Recordemos….</a:t>
            </a:r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91608"/>
            <a:ext cx="82772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Elipse"/>
          <p:cNvSpPr/>
          <p:nvPr/>
        </p:nvSpPr>
        <p:spPr>
          <a:xfrm>
            <a:off x="168257" y="3444541"/>
            <a:ext cx="4501008" cy="16561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187624" y="5373216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 smtClean="0"/>
              <a:t>¿Cuál es la unidad de patrón?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76071" y="301298"/>
            <a:ext cx="7960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Lo primero es reconocer la </a:t>
            </a:r>
            <a:r>
              <a:rPr lang="es-CL" sz="3200" b="1" dirty="0" smtClean="0"/>
              <a:t>unidad de patrón</a:t>
            </a:r>
            <a:endParaRPr lang="es-CL" sz="32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2627784" y="6093296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¿Cómo lo supo?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29367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Patrones numéricos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25922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s-CL" dirty="0" smtClean="0"/>
          </a:p>
          <a:p>
            <a:r>
              <a:rPr lang="es-CL" dirty="0" smtClean="0"/>
              <a:t>Ejemplo 1: </a:t>
            </a:r>
          </a:p>
          <a:p>
            <a:pPr marL="0" indent="0">
              <a:buNone/>
            </a:pPr>
            <a:r>
              <a:rPr lang="es-CL" dirty="0" smtClean="0"/>
              <a:t>			1</a:t>
            </a:r>
            <a:r>
              <a:rPr lang="es-CL" dirty="0"/>
              <a:t>, 2, 3, 4, 5, 6, 7, 8</a:t>
            </a:r>
            <a:r>
              <a:rPr lang="es-CL" dirty="0" smtClean="0"/>
              <a:t>….</a:t>
            </a:r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…</a:t>
            </a:r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3059832" y="3346918"/>
            <a:ext cx="3096344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CuadroTexto"/>
          <p:cNvSpPr txBox="1"/>
          <p:nvPr/>
        </p:nvSpPr>
        <p:spPr>
          <a:xfrm>
            <a:off x="6516216" y="3280061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¿Regla?</a:t>
            </a:r>
            <a:endParaRPr lang="es-CL" sz="2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611560" y="1700808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Serie de números cuyo orden está determinado por una regla</a:t>
            </a:r>
            <a:r>
              <a:rPr lang="es-CL" dirty="0"/>
              <a:t>.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03784" y="4653136"/>
            <a:ext cx="6984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800" dirty="0" smtClean="0"/>
              <a:t>Ejemplo 2: </a:t>
            </a:r>
          </a:p>
          <a:p>
            <a:r>
              <a:rPr lang="es-CL" sz="2800" dirty="0"/>
              <a:t>	</a:t>
            </a:r>
            <a:r>
              <a:rPr lang="es-CL" sz="2800" dirty="0" smtClean="0"/>
              <a:t>		20, 18, 16……</a:t>
            </a:r>
            <a:endParaRPr lang="es-CL" sz="2800" dirty="0"/>
          </a:p>
        </p:txBody>
      </p:sp>
      <p:sp>
        <p:nvSpPr>
          <p:cNvPr id="11" name="10 Rectángulo"/>
          <p:cNvSpPr/>
          <p:nvPr/>
        </p:nvSpPr>
        <p:spPr>
          <a:xfrm>
            <a:off x="3212165" y="5130189"/>
            <a:ext cx="3096344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CuadroTexto"/>
          <p:cNvSpPr txBox="1"/>
          <p:nvPr/>
        </p:nvSpPr>
        <p:spPr>
          <a:xfrm>
            <a:off x="6650834" y="515988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¿Regla?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82226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animBg="1"/>
      <p:bldP spid="8" grpId="0"/>
      <p:bldP spid="10" grpId="0"/>
      <p:bldP spid="4" grpId="0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Patrones numéricos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Con apoyo de dibujos </a:t>
            </a:r>
          </a:p>
          <a:p>
            <a:pPr marL="0" indent="0">
              <a:buNone/>
            </a:pPr>
            <a:endParaRPr lang="es-CL" dirty="0" smtClean="0"/>
          </a:p>
          <a:p>
            <a:r>
              <a:rPr lang="es-CL" dirty="0" smtClean="0"/>
              <a:t>Con apoyo de la tabla del 100</a:t>
            </a:r>
          </a:p>
          <a:p>
            <a:pPr marL="0" indent="0">
              <a:buNone/>
            </a:pPr>
            <a:endParaRPr lang="es-CL" dirty="0" smtClean="0"/>
          </a:p>
          <a:p>
            <a:r>
              <a:rPr lang="es-CL" dirty="0" smtClean="0"/>
              <a:t>Con apoyo de la recta numérica</a:t>
            </a:r>
          </a:p>
          <a:p>
            <a:pPr marL="0" indent="0">
              <a:buNone/>
            </a:pPr>
            <a:endParaRPr lang="es-CL" dirty="0" smtClean="0"/>
          </a:p>
          <a:p>
            <a:r>
              <a:rPr lang="es-CL" dirty="0" smtClean="0"/>
              <a:t>Sin apoyo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3454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35030" y="332177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 smtClean="0"/>
              <a:t>Continuar</a:t>
            </a:r>
            <a:r>
              <a:rPr lang="es-CL" sz="3200" dirty="0" smtClean="0"/>
              <a:t> patrones numéricos </a:t>
            </a:r>
          </a:p>
          <a:p>
            <a:pPr algn="ctr"/>
            <a:r>
              <a:rPr lang="es-CL" sz="3200" dirty="0" smtClean="0"/>
              <a:t>con apoyo de dibujos</a:t>
            </a:r>
            <a:endParaRPr lang="es-CL" sz="3200" dirty="0"/>
          </a:p>
        </p:txBody>
      </p:sp>
      <p:sp>
        <p:nvSpPr>
          <p:cNvPr id="4" name="3 CuadroTexto"/>
          <p:cNvSpPr txBox="1"/>
          <p:nvPr/>
        </p:nvSpPr>
        <p:spPr>
          <a:xfrm>
            <a:off x="751385" y="4581127"/>
            <a:ext cx="7493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2,        5,         8,         ____   , _____ </a:t>
            </a:r>
            <a:endParaRPr lang="es-CL" sz="3200" dirty="0"/>
          </a:p>
        </p:txBody>
      </p:sp>
      <p:sp>
        <p:nvSpPr>
          <p:cNvPr id="5" name="4 Elipse"/>
          <p:cNvSpPr/>
          <p:nvPr/>
        </p:nvSpPr>
        <p:spPr>
          <a:xfrm>
            <a:off x="699559" y="431857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Elipse"/>
          <p:cNvSpPr/>
          <p:nvPr/>
        </p:nvSpPr>
        <p:spPr>
          <a:xfrm rot="904037">
            <a:off x="1044423" y="42930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Elipse"/>
          <p:cNvSpPr/>
          <p:nvPr/>
        </p:nvSpPr>
        <p:spPr>
          <a:xfrm>
            <a:off x="1676802" y="433470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Elipse"/>
          <p:cNvSpPr/>
          <p:nvPr/>
        </p:nvSpPr>
        <p:spPr>
          <a:xfrm>
            <a:off x="2004115" y="3616828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Elipse"/>
          <p:cNvSpPr/>
          <p:nvPr/>
        </p:nvSpPr>
        <p:spPr>
          <a:xfrm>
            <a:off x="1994448" y="4334708"/>
            <a:ext cx="288032" cy="288032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Elipse"/>
          <p:cNvSpPr/>
          <p:nvPr/>
        </p:nvSpPr>
        <p:spPr>
          <a:xfrm>
            <a:off x="1681666" y="3954635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Elipse"/>
          <p:cNvSpPr/>
          <p:nvPr/>
        </p:nvSpPr>
        <p:spPr>
          <a:xfrm>
            <a:off x="2004115" y="3988565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Elipse"/>
          <p:cNvSpPr/>
          <p:nvPr/>
        </p:nvSpPr>
        <p:spPr>
          <a:xfrm>
            <a:off x="3242455" y="4285523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Elipse"/>
          <p:cNvSpPr/>
          <p:nvPr/>
        </p:nvSpPr>
        <p:spPr>
          <a:xfrm>
            <a:off x="2843808" y="42930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13 Elipse"/>
          <p:cNvSpPr/>
          <p:nvPr/>
        </p:nvSpPr>
        <p:spPr>
          <a:xfrm>
            <a:off x="2843808" y="395361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Elipse"/>
          <p:cNvSpPr/>
          <p:nvPr/>
        </p:nvSpPr>
        <p:spPr>
          <a:xfrm>
            <a:off x="3219940" y="395462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Elipse"/>
          <p:cNvSpPr/>
          <p:nvPr/>
        </p:nvSpPr>
        <p:spPr>
          <a:xfrm>
            <a:off x="2843808" y="3616828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6 Elipse"/>
          <p:cNvSpPr/>
          <p:nvPr/>
        </p:nvSpPr>
        <p:spPr>
          <a:xfrm>
            <a:off x="3219940" y="361682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Elipse"/>
          <p:cNvSpPr/>
          <p:nvPr/>
        </p:nvSpPr>
        <p:spPr>
          <a:xfrm>
            <a:off x="2859832" y="3275585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18 Elipse"/>
          <p:cNvSpPr/>
          <p:nvPr/>
        </p:nvSpPr>
        <p:spPr>
          <a:xfrm>
            <a:off x="3219196" y="3275585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CuadroTexto"/>
          <p:cNvSpPr txBox="1"/>
          <p:nvPr/>
        </p:nvSpPr>
        <p:spPr>
          <a:xfrm>
            <a:off x="4239072" y="4573555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11</a:t>
            </a:r>
            <a:endParaRPr lang="es-CL" sz="3200" dirty="0"/>
          </a:p>
        </p:txBody>
      </p:sp>
      <p:sp>
        <p:nvSpPr>
          <p:cNvPr id="21" name="20 Elipse"/>
          <p:cNvSpPr/>
          <p:nvPr/>
        </p:nvSpPr>
        <p:spPr>
          <a:xfrm>
            <a:off x="4269837" y="428768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21 Elipse"/>
          <p:cNvSpPr/>
          <p:nvPr/>
        </p:nvSpPr>
        <p:spPr>
          <a:xfrm rot="673436">
            <a:off x="4591683" y="428768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Elipse"/>
          <p:cNvSpPr/>
          <p:nvPr/>
        </p:nvSpPr>
        <p:spPr>
          <a:xfrm>
            <a:off x="4269837" y="396490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Elipse"/>
          <p:cNvSpPr/>
          <p:nvPr/>
        </p:nvSpPr>
        <p:spPr>
          <a:xfrm>
            <a:off x="4591381" y="3954635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Elipse"/>
          <p:cNvSpPr/>
          <p:nvPr/>
        </p:nvSpPr>
        <p:spPr>
          <a:xfrm>
            <a:off x="4273046" y="361682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25 Elipse"/>
          <p:cNvSpPr/>
          <p:nvPr/>
        </p:nvSpPr>
        <p:spPr>
          <a:xfrm>
            <a:off x="4625887" y="361682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26 Elipse"/>
          <p:cNvSpPr/>
          <p:nvPr/>
        </p:nvSpPr>
        <p:spPr>
          <a:xfrm>
            <a:off x="4275582" y="327727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27 Elipse"/>
          <p:cNvSpPr/>
          <p:nvPr/>
        </p:nvSpPr>
        <p:spPr>
          <a:xfrm>
            <a:off x="4643897" y="3275585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9" name="28 Elipse"/>
          <p:cNvSpPr/>
          <p:nvPr/>
        </p:nvSpPr>
        <p:spPr>
          <a:xfrm>
            <a:off x="4273046" y="2933530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0" name="29 Elipse"/>
          <p:cNvSpPr/>
          <p:nvPr/>
        </p:nvSpPr>
        <p:spPr>
          <a:xfrm>
            <a:off x="4591683" y="2948473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1" name="30 Elipse"/>
          <p:cNvSpPr/>
          <p:nvPr/>
        </p:nvSpPr>
        <p:spPr>
          <a:xfrm>
            <a:off x="4630502" y="2600806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31 CuadroTexto"/>
          <p:cNvSpPr txBox="1"/>
          <p:nvPr/>
        </p:nvSpPr>
        <p:spPr>
          <a:xfrm>
            <a:off x="5436096" y="45811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14</a:t>
            </a:r>
            <a:endParaRPr lang="es-CL" sz="3200" dirty="0"/>
          </a:p>
        </p:txBody>
      </p:sp>
      <p:sp>
        <p:nvSpPr>
          <p:cNvPr id="34" name="33 Elipse"/>
          <p:cNvSpPr/>
          <p:nvPr/>
        </p:nvSpPr>
        <p:spPr>
          <a:xfrm rot="673436">
            <a:off x="5857416" y="4372427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5" name="34 Elipse"/>
          <p:cNvSpPr/>
          <p:nvPr/>
        </p:nvSpPr>
        <p:spPr>
          <a:xfrm rot="21406754">
            <a:off x="5518828" y="437580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6" name="35 Elipse"/>
          <p:cNvSpPr/>
          <p:nvPr/>
        </p:nvSpPr>
        <p:spPr>
          <a:xfrm rot="673436">
            <a:off x="5840002" y="403539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36 Elipse"/>
          <p:cNvSpPr/>
          <p:nvPr/>
        </p:nvSpPr>
        <p:spPr>
          <a:xfrm rot="21406754">
            <a:off x="5518828" y="4017979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8" name="37 Elipse"/>
          <p:cNvSpPr/>
          <p:nvPr/>
        </p:nvSpPr>
        <p:spPr>
          <a:xfrm rot="21406754">
            <a:off x="5518828" y="3669005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9" name="38 Elipse"/>
          <p:cNvSpPr/>
          <p:nvPr/>
        </p:nvSpPr>
        <p:spPr>
          <a:xfrm rot="21406754">
            <a:off x="5518827" y="335021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0" name="39 Elipse"/>
          <p:cNvSpPr/>
          <p:nvPr/>
        </p:nvSpPr>
        <p:spPr>
          <a:xfrm rot="21406754">
            <a:off x="5518828" y="29813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1" name="40 Elipse"/>
          <p:cNvSpPr/>
          <p:nvPr/>
        </p:nvSpPr>
        <p:spPr>
          <a:xfrm rot="21406754">
            <a:off x="5478369" y="2637635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2" name="41 Elipse"/>
          <p:cNvSpPr/>
          <p:nvPr/>
        </p:nvSpPr>
        <p:spPr>
          <a:xfrm rot="21406754">
            <a:off x="5480121" y="2271441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3" name="42 Elipse"/>
          <p:cNvSpPr/>
          <p:nvPr/>
        </p:nvSpPr>
        <p:spPr>
          <a:xfrm rot="21406754">
            <a:off x="5850456" y="3669005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4" name="43 Elipse"/>
          <p:cNvSpPr/>
          <p:nvPr/>
        </p:nvSpPr>
        <p:spPr>
          <a:xfrm rot="21406754">
            <a:off x="5857416" y="332093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5" name="44 Elipse"/>
          <p:cNvSpPr/>
          <p:nvPr/>
        </p:nvSpPr>
        <p:spPr>
          <a:xfrm rot="21406754">
            <a:off x="5874830" y="297218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6" name="45 Elipse"/>
          <p:cNvSpPr/>
          <p:nvPr/>
        </p:nvSpPr>
        <p:spPr>
          <a:xfrm rot="21406754">
            <a:off x="5823108" y="264486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7" name="46 Elipse"/>
          <p:cNvSpPr/>
          <p:nvPr/>
        </p:nvSpPr>
        <p:spPr>
          <a:xfrm rot="21406754">
            <a:off x="5823108" y="2271441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5" name="54 CuadroTexto"/>
          <p:cNvSpPr txBox="1"/>
          <p:nvPr/>
        </p:nvSpPr>
        <p:spPr>
          <a:xfrm>
            <a:off x="622392" y="5445224"/>
            <a:ext cx="1948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La regla es</a:t>
            </a:r>
            <a:endParaRPr lang="es-CL" sz="3200" dirty="0"/>
          </a:p>
        </p:txBody>
      </p:sp>
      <p:sp>
        <p:nvSpPr>
          <p:cNvPr id="56" name="55 Rectángulo"/>
          <p:cNvSpPr/>
          <p:nvPr/>
        </p:nvSpPr>
        <p:spPr>
          <a:xfrm>
            <a:off x="2651925" y="5373216"/>
            <a:ext cx="847284" cy="6567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7" name="56 CuadroTexto"/>
          <p:cNvSpPr txBox="1"/>
          <p:nvPr/>
        </p:nvSpPr>
        <p:spPr>
          <a:xfrm>
            <a:off x="2670265" y="5445224"/>
            <a:ext cx="756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+3</a:t>
            </a:r>
            <a:endParaRPr lang="es-CL" sz="3200" dirty="0"/>
          </a:p>
        </p:txBody>
      </p:sp>
      <p:sp>
        <p:nvSpPr>
          <p:cNvPr id="58" name="57 CuadroTexto"/>
          <p:cNvSpPr txBox="1"/>
          <p:nvPr/>
        </p:nvSpPr>
        <p:spPr>
          <a:xfrm>
            <a:off x="1258808" y="1409395"/>
            <a:ext cx="1421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Dibujamos las 2</a:t>
            </a:r>
          </a:p>
        </p:txBody>
      </p:sp>
      <p:sp>
        <p:nvSpPr>
          <p:cNvPr id="59" name="58 CuadroTexto"/>
          <p:cNvSpPr txBox="1"/>
          <p:nvPr/>
        </p:nvSpPr>
        <p:spPr>
          <a:xfrm>
            <a:off x="2526552" y="2415457"/>
            <a:ext cx="1210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Dibujamos las 5…</a:t>
            </a:r>
            <a:endParaRPr lang="es-CL" dirty="0"/>
          </a:p>
        </p:txBody>
      </p:sp>
      <p:sp>
        <p:nvSpPr>
          <p:cNvPr id="60" name="59 CuadroTexto"/>
          <p:cNvSpPr txBox="1"/>
          <p:nvPr/>
        </p:nvSpPr>
        <p:spPr>
          <a:xfrm>
            <a:off x="3820584" y="1775434"/>
            <a:ext cx="1210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Dibujamos las 8…</a:t>
            </a:r>
          </a:p>
        </p:txBody>
      </p:sp>
      <p:sp>
        <p:nvSpPr>
          <p:cNvPr id="61" name="60 CuadroTexto"/>
          <p:cNvSpPr txBox="1"/>
          <p:nvPr/>
        </p:nvSpPr>
        <p:spPr>
          <a:xfrm>
            <a:off x="3610284" y="5354751"/>
            <a:ext cx="5120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¿Por qué?</a:t>
            </a:r>
          </a:p>
        </p:txBody>
      </p:sp>
      <p:sp>
        <p:nvSpPr>
          <p:cNvPr id="62" name="61 CuadroTexto"/>
          <p:cNvSpPr txBox="1"/>
          <p:nvPr/>
        </p:nvSpPr>
        <p:spPr>
          <a:xfrm>
            <a:off x="1248486" y="1997641"/>
            <a:ext cx="14217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¿Cuántas debemos dibujar?</a:t>
            </a:r>
          </a:p>
        </p:txBody>
      </p:sp>
      <p:sp>
        <p:nvSpPr>
          <p:cNvPr id="63" name="62 CuadroTexto"/>
          <p:cNvSpPr txBox="1"/>
          <p:nvPr/>
        </p:nvSpPr>
        <p:spPr>
          <a:xfrm>
            <a:off x="1188438" y="2855370"/>
            <a:ext cx="1421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¿Cuántas agregamos?</a:t>
            </a:r>
          </a:p>
        </p:txBody>
      </p:sp>
      <p:sp>
        <p:nvSpPr>
          <p:cNvPr id="64" name="63 CuadroTexto"/>
          <p:cNvSpPr txBox="1"/>
          <p:nvPr/>
        </p:nvSpPr>
        <p:spPr>
          <a:xfrm>
            <a:off x="3538982" y="5794405"/>
            <a:ext cx="55372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Porque es la cantidad que aumentamos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410893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5" grpId="0"/>
      <p:bldP spid="56" grpId="0" animBg="1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1052736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Patrones numéricos con apoyo de la tabla del 100</a:t>
            </a:r>
            <a:endParaRPr lang="es-CL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734" y="2348880"/>
            <a:ext cx="5004556" cy="3244262"/>
          </a:xfrm>
          <a:prstGeom prst="rect">
            <a:avLst/>
          </a:prstGeom>
          <a:solidFill>
            <a:schemeClr val="tx2"/>
          </a:solidFill>
          <a:ln>
            <a:noFill/>
          </a:ln>
        </p:spPr>
      </p:pic>
      <p:sp>
        <p:nvSpPr>
          <p:cNvPr id="5" name="4 Rectángulo"/>
          <p:cNvSpPr/>
          <p:nvPr/>
        </p:nvSpPr>
        <p:spPr>
          <a:xfrm>
            <a:off x="2411760" y="2458843"/>
            <a:ext cx="216024" cy="30243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1547664" y="6021288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¿Qué patrones ves en la tabla del 100?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42904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36113" y="53752"/>
            <a:ext cx="8229600" cy="1143000"/>
          </a:xfrm>
        </p:spPr>
        <p:txBody>
          <a:bodyPr/>
          <a:lstStyle/>
          <a:p>
            <a:r>
              <a:rPr lang="es-CL" dirty="0" smtClean="0"/>
              <a:t>Continuar patrones numéricos</a:t>
            </a:r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472" y="1393751"/>
            <a:ext cx="5004556" cy="3244262"/>
          </a:xfrm>
          <a:prstGeom prst="rect">
            <a:avLst/>
          </a:prstGeom>
          <a:solidFill>
            <a:schemeClr val="tx2"/>
          </a:solidFill>
          <a:ln>
            <a:noFill/>
          </a:ln>
        </p:spPr>
      </p:pic>
      <p:cxnSp>
        <p:nvCxnSpPr>
          <p:cNvPr id="15" name="14 Conector recto"/>
          <p:cNvCxnSpPr/>
          <p:nvPr/>
        </p:nvCxnSpPr>
        <p:spPr>
          <a:xfrm>
            <a:off x="4493284" y="1755007"/>
            <a:ext cx="47505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18184" y="5066451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 smtClean="0"/>
              <a:t>1, 3, 5, __, ___, ___ </a:t>
            </a:r>
            <a:endParaRPr lang="es-CL" sz="3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02307" y="5733256"/>
            <a:ext cx="8816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¿Cuántos saltos se dieron entre cada número?</a:t>
            </a:r>
          </a:p>
        </p:txBody>
      </p:sp>
      <p:sp>
        <p:nvSpPr>
          <p:cNvPr id="21" name="20 Flecha curvada hacia abajo"/>
          <p:cNvSpPr/>
          <p:nvPr/>
        </p:nvSpPr>
        <p:spPr>
          <a:xfrm>
            <a:off x="1917004" y="1196752"/>
            <a:ext cx="494756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3" name="22 Flecha curvada hacia abajo"/>
          <p:cNvSpPr/>
          <p:nvPr/>
        </p:nvSpPr>
        <p:spPr>
          <a:xfrm>
            <a:off x="2405704" y="1134036"/>
            <a:ext cx="455801" cy="25971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2217929" y="802567"/>
            <a:ext cx="495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+2</a:t>
            </a:r>
            <a:endParaRPr lang="es-CL" dirty="0"/>
          </a:p>
        </p:txBody>
      </p:sp>
      <p:sp>
        <p:nvSpPr>
          <p:cNvPr id="26" name="25 Flecha curvada hacia abajo"/>
          <p:cNvSpPr/>
          <p:nvPr/>
        </p:nvSpPr>
        <p:spPr>
          <a:xfrm>
            <a:off x="1605710" y="4860449"/>
            <a:ext cx="494756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" name="1 Elipse"/>
          <p:cNvSpPr/>
          <p:nvPr/>
        </p:nvSpPr>
        <p:spPr>
          <a:xfrm>
            <a:off x="1740426" y="1506808"/>
            <a:ext cx="30125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27 Elipse"/>
          <p:cNvSpPr/>
          <p:nvPr/>
        </p:nvSpPr>
        <p:spPr>
          <a:xfrm>
            <a:off x="1393290" y="5148481"/>
            <a:ext cx="424839" cy="4364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9" name="28 Elipse"/>
          <p:cNvSpPr/>
          <p:nvPr/>
        </p:nvSpPr>
        <p:spPr>
          <a:xfrm>
            <a:off x="2659332" y="1473574"/>
            <a:ext cx="301250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0" name="29 Elipse"/>
          <p:cNvSpPr/>
          <p:nvPr/>
        </p:nvSpPr>
        <p:spPr>
          <a:xfrm>
            <a:off x="3602196" y="1481958"/>
            <a:ext cx="301250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658650" y="4537283"/>
            <a:ext cx="441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+2</a:t>
            </a:r>
            <a:endParaRPr lang="es-CL" dirty="0"/>
          </a:p>
        </p:txBody>
      </p:sp>
      <p:sp>
        <p:nvSpPr>
          <p:cNvPr id="36" name="35 Flecha curvada hacia abajo"/>
          <p:cNvSpPr/>
          <p:nvPr/>
        </p:nvSpPr>
        <p:spPr>
          <a:xfrm>
            <a:off x="2934508" y="1134036"/>
            <a:ext cx="432048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7" name="36 Flecha curvada hacia abajo"/>
          <p:cNvSpPr/>
          <p:nvPr/>
        </p:nvSpPr>
        <p:spPr>
          <a:xfrm>
            <a:off x="3454901" y="1171222"/>
            <a:ext cx="389067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8" name="37 Flecha curvada hacia abajo"/>
          <p:cNvSpPr/>
          <p:nvPr/>
        </p:nvSpPr>
        <p:spPr>
          <a:xfrm>
            <a:off x="2003713" y="4860449"/>
            <a:ext cx="494756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2041676" y="4537283"/>
            <a:ext cx="441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+2</a:t>
            </a:r>
            <a:endParaRPr lang="es-CL" dirty="0"/>
          </a:p>
        </p:txBody>
      </p:sp>
      <p:sp>
        <p:nvSpPr>
          <p:cNvPr id="42" name="41 Flecha curvada hacia abajo"/>
          <p:cNvSpPr/>
          <p:nvPr/>
        </p:nvSpPr>
        <p:spPr>
          <a:xfrm>
            <a:off x="3887711" y="1163705"/>
            <a:ext cx="432048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43" name="42 Flecha curvada hacia abajo"/>
          <p:cNvSpPr/>
          <p:nvPr/>
        </p:nvSpPr>
        <p:spPr>
          <a:xfrm>
            <a:off x="4362706" y="1146369"/>
            <a:ext cx="432048" cy="2473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47808" y="5066450"/>
            <a:ext cx="505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7</a:t>
            </a:r>
            <a:endParaRPr lang="es-CL" sz="3200" dirty="0"/>
          </a:p>
        </p:txBody>
      </p:sp>
      <p:sp>
        <p:nvSpPr>
          <p:cNvPr id="1031" name="1030 CuadroTexto"/>
          <p:cNvSpPr txBox="1"/>
          <p:nvPr/>
        </p:nvSpPr>
        <p:spPr>
          <a:xfrm>
            <a:off x="1158350" y="6273225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Por lo tanto la regla es =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422666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6" grpId="0"/>
      <p:bldP spid="21" grpId="0" animBg="1"/>
      <p:bldP spid="23" grpId="0" animBg="1"/>
      <p:bldP spid="25" grpId="0"/>
      <p:bldP spid="26" grpId="0" animBg="1"/>
      <p:bldP spid="2" grpId="0" animBg="1"/>
      <p:bldP spid="28" grpId="0" animBg="1"/>
      <p:bldP spid="29" grpId="0" animBg="1"/>
      <p:bldP spid="30" grpId="0" animBg="1"/>
      <p:bldP spid="3" grpId="0"/>
      <p:bldP spid="36" grpId="0" animBg="1"/>
      <p:bldP spid="37" grpId="0" animBg="1"/>
      <p:bldP spid="38" grpId="0" animBg="1"/>
      <p:bldP spid="41" grpId="0"/>
      <p:bldP spid="42" grpId="0" animBg="1"/>
      <p:bldP spid="43" grpId="0" animBg="1"/>
      <p:bldP spid="6" grpId="0"/>
      <p:bldP spid="10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126526"/>
            <a:ext cx="8182040" cy="854202"/>
          </a:xfrm>
        </p:spPr>
        <p:txBody>
          <a:bodyPr/>
          <a:lstStyle/>
          <a:p>
            <a:r>
              <a:rPr lang="es-CL" dirty="0" smtClean="0"/>
              <a:t>Descubre la regla</a:t>
            </a:r>
            <a:endParaRPr lang="es-CL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360" y="1462307"/>
            <a:ext cx="4824536" cy="3127562"/>
          </a:xfrm>
          <a:prstGeom prst="rect">
            <a:avLst/>
          </a:prstGeom>
          <a:solidFill>
            <a:schemeClr val="tx2"/>
          </a:solidFill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474004" y="4655177"/>
            <a:ext cx="47100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3200" dirty="0" smtClean="0"/>
          </a:p>
          <a:p>
            <a:r>
              <a:rPr lang="es-CL" sz="3200" dirty="0" smtClean="0"/>
              <a:t>3, 6, 9, ____, ____, ____</a:t>
            </a:r>
          </a:p>
          <a:p>
            <a:endParaRPr lang="es-CL" sz="3200" dirty="0" smtClean="0"/>
          </a:p>
          <a:p>
            <a:endParaRPr lang="es-CL" sz="3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5940152" y="1484784"/>
            <a:ext cx="3203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 smtClean="0"/>
          </a:p>
          <a:p>
            <a:pPr marL="342900" indent="-342900">
              <a:buAutoNum type="arabicPeriod"/>
            </a:pPr>
            <a:endParaRPr lang="es-CL" dirty="0"/>
          </a:p>
        </p:txBody>
      </p:sp>
      <p:sp>
        <p:nvSpPr>
          <p:cNvPr id="23" name="22 Elipse"/>
          <p:cNvSpPr/>
          <p:nvPr/>
        </p:nvSpPr>
        <p:spPr>
          <a:xfrm>
            <a:off x="2195736" y="1556792"/>
            <a:ext cx="216024" cy="23891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Elipse"/>
          <p:cNvSpPr/>
          <p:nvPr/>
        </p:nvSpPr>
        <p:spPr>
          <a:xfrm>
            <a:off x="3563888" y="1556792"/>
            <a:ext cx="216024" cy="23891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Flecha curvada hacia abajo"/>
          <p:cNvSpPr/>
          <p:nvPr/>
        </p:nvSpPr>
        <p:spPr>
          <a:xfrm>
            <a:off x="2411760" y="1196752"/>
            <a:ext cx="432048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7" name="26 Flecha curvada hacia abajo"/>
          <p:cNvSpPr/>
          <p:nvPr/>
        </p:nvSpPr>
        <p:spPr>
          <a:xfrm>
            <a:off x="2843808" y="1174275"/>
            <a:ext cx="432048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8" name="27 Flecha curvada hacia abajo"/>
          <p:cNvSpPr/>
          <p:nvPr/>
        </p:nvSpPr>
        <p:spPr>
          <a:xfrm>
            <a:off x="3203848" y="1182659"/>
            <a:ext cx="468052" cy="3021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9" name="28 Flecha curvada hacia abajo"/>
          <p:cNvSpPr/>
          <p:nvPr/>
        </p:nvSpPr>
        <p:spPr>
          <a:xfrm>
            <a:off x="683568" y="4833156"/>
            <a:ext cx="432048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683568" y="45286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+3</a:t>
            </a:r>
            <a:endParaRPr lang="es-CL" dirty="0"/>
          </a:p>
        </p:txBody>
      </p:sp>
      <p:sp>
        <p:nvSpPr>
          <p:cNvPr id="20" name="19 Elipse"/>
          <p:cNvSpPr/>
          <p:nvPr/>
        </p:nvSpPr>
        <p:spPr>
          <a:xfrm>
            <a:off x="459623" y="5229826"/>
            <a:ext cx="439967" cy="392241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31 CuadroTexto"/>
          <p:cNvSpPr txBox="1"/>
          <p:nvPr/>
        </p:nvSpPr>
        <p:spPr>
          <a:xfrm>
            <a:off x="2771800" y="8304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+3</a:t>
            </a:r>
            <a:endParaRPr lang="es-CL" dirty="0"/>
          </a:p>
        </p:txBody>
      </p:sp>
      <p:sp>
        <p:nvSpPr>
          <p:cNvPr id="7" name="6 Elipse"/>
          <p:cNvSpPr/>
          <p:nvPr/>
        </p:nvSpPr>
        <p:spPr>
          <a:xfrm>
            <a:off x="899592" y="5229826"/>
            <a:ext cx="360040" cy="4399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3" name="32 Flecha curvada hacia abajo"/>
          <p:cNvSpPr/>
          <p:nvPr/>
        </p:nvSpPr>
        <p:spPr>
          <a:xfrm>
            <a:off x="3779912" y="1182659"/>
            <a:ext cx="432048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4" name="33 Flecha curvada hacia abajo"/>
          <p:cNvSpPr/>
          <p:nvPr/>
        </p:nvSpPr>
        <p:spPr>
          <a:xfrm>
            <a:off x="4191794" y="1174275"/>
            <a:ext cx="452213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5" name="34 Flecha curvada hacia abajo"/>
          <p:cNvSpPr/>
          <p:nvPr/>
        </p:nvSpPr>
        <p:spPr>
          <a:xfrm>
            <a:off x="4630369" y="1196752"/>
            <a:ext cx="553699" cy="26555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6" name="35 Elipse"/>
          <p:cNvSpPr/>
          <p:nvPr/>
        </p:nvSpPr>
        <p:spPr>
          <a:xfrm>
            <a:off x="4968044" y="1556792"/>
            <a:ext cx="216024" cy="238914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36 Elipse"/>
          <p:cNvSpPr/>
          <p:nvPr/>
        </p:nvSpPr>
        <p:spPr>
          <a:xfrm>
            <a:off x="1276001" y="5227523"/>
            <a:ext cx="360040" cy="439971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4198321" y="79722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+3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40 Flecha curvada hacia abajo"/>
          <p:cNvSpPr/>
          <p:nvPr/>
        </p:nvSpPr>
        <p:spPr>
          <a:xfrm>
            <a:off x="1074706" y="4827297"/>
            <a:ext cx="432048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1115616" y="45286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+3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580112" y="5082719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La regla es =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05425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23" grpId="0" animBg="1"/>
      <p:bldP spid="25" grpId="0" animBg="1"/>
      <p:bldP spid="24" grpId="0" animBg="1"/>
      <p:bldP spid="27" grpId="0" animBg="1"/>
      <p:bldP spid="28" grpId="0" animBg="1"/>
      <p:bldP spid="26" grpId="0"/>
      <p:bldP spid="20" grpId="0" animBg="1"/>
      <p:bldP spid="32" grpId="0"/>
      <p:bldP spid="7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0" grpId="0"/>
      <p:bldP spid="41" grpId="0" animBg="1"/>
      <p:bldP spid="42" grpId="0"/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780</Words>
  <Application>Microsoft Office PowerPoint</Application>
  <PresentationFormat>Presentación en pantalla (4:3)</PresentationFormat>
  <Paragraphs>167</Paragraphs>
  <Slides>13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de Office</vt:lpstr>
      <vt:lpstr>Patrones numéricos </vt:lpstr>
      <vt:lpstr>¿A qué nos referimos con PATRÓN?</vt:lpstr>
      <vt:lpstr>Presentación de PowerPoint</vt:lpstr>
      <vt:lpstr>Patrones numéricos</vt:lpstr>
      <vt:lpstr>Patrones numéricos</vt:lpstr>
      <vt:lpstr>Presentación de PowerPoint</vt:lpstr>
      <vt:lpstr>Presentación de PowerPoint</vt:lpstr>
      <vt:lpstr>Continuar patrones numéricos</vt:lpstr>
      <vt:lpstr>Descubre la regla</vt:lpstr>
      <vt:lpstr>Presentación de PowerPoint</vt:lpstr>
      <vt:lpstr>Continuar patrones  con la recta numérica</vt:lpstr>
      <vt:lpstr>Continuar patrones numéricos ¿Podemos sin apoyo?</vt:lpstr>
      <vt:lpstr>Crear patrones numéricos</vt:lpstr>
    </vt:vector>
  </TitlesOfParts>
  <Company>Astoreca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Patrones numéricos</dc:title>
  <dc:creator>FA</dc:creator>
  <cp:lastModifiedBy>Luz María</cp:lastModifiedBy>
  <cp:revision>32</cp:revision>
  <dcterms:created xsi:type="dcterms:W3CDTF">2016-07-18T18:44:19Z</dcterms:created>
  <dcterms:modified xsi:type="dcterms:W3CDTF">2019-03-11T14:20:08Z</dcterms:modified>
</cp:coreProperties>
</file>