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72" r:id="rId6"/>
    <p:sldId id="261" r:id="rId7"/>
    <p:sldId id="273" r:id="rId8"/>
    <p:sldId id="266" r:id="rId9"/>
    <p:sldId id="270" r:id="rId10"/>
    <p:sldId id="264" r:id="rId1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4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067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069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71663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306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562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2219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8526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12499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276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1201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8427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0024E-1F17-4A9A-98B5-44D93C4AC59D}" type="datetimeFigureOut">
              <a:rPr lang="es-CL" smtClean="0"/>
              <a:t>31-08-2017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1E138-3BD3-4C80-BF49-0F180186B5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5388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122" name="Picture 2" descr="Andy Curlowe - Montserrat III: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7512" y="-2942295"/>
            <a:ext cx="12619512" cy="1352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3505199" y="1027906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sz="8000" dirty="0"/>
              <a:t>Plan </a:t>
            </a:r>
            <a:br>
              <a:rPr lang="es-CL" sz="8000" dirty="0"/>
            </a:br>
            <a:r>
              <a:rPr lang="es-CL" sz="8000" dirty="0"/>
              <a:t>Orientación </a:t>
            </a:r>
            <a:br>
              <a:rPr lang="es-CL" sz="8000" dirty="0"/>
            </a:br>
            <a:r>
              <a:rPr lang="es-CL" sz="8000" dirty="0"/>
              <a:t>Vocacional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374571" y="52425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 err="1" smtClean="0"/>
              <a:t>IIIos</a:t>
            </a:r>
            <a:r>
              <a:rPr lang="es-CL" dirty="0" smtClean="0"/>
              <a:t> </a:t>
            </a:r>
            <a:r>
              <a:rPr lang="es-CL" dirty="0"/>
              <a:t>medios </a:t>
            </a:r>
          </a:p>
          <a:p>
            <a:r>
              <a:rPr lang="es-CL" dirty="0"/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350854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6897" y="0"/>
            <a:ext cx="5045103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¿</a:t>
            </a:r>
            <a:r>
              <a:rPr lang="es-CL" dirty="0" smtClean="0"/>
              <a:t>Qué aprendiste?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8808" y="1253330"/>
            <a:ext cx="10515600" cy="5604669"/>
          </a:xfrm>
        </p:spPr>
        <p:txBody>
          <a:bodyPr>
            <a:normAutofit/>
          </a:bodyPr>
          <a:lstStyle/>
          <a:p>
            <a:endParaRPr lang="es-CL" dirty="0" smtClean="0"/>
          </a:p>
          <a:p>
            <a:r>
              <a:rPr lang="es-CL" dirty="0" smtClean="0"/>
              <a:t>Si </a:t>
            </a:r>
            <a:r>
              <a:rPr lang="es-CL" dirty="0"/>
              <a:t>quiero estudiar una carrera profesional o técnica… ¿necesito estudiar para la PSU?</a:t>
            </a:r>
          </a:p>
          <a:p>
            <a:r>
              <a:rPr lang="es-CL" dirty="0" smtClean="0"/>
              <a:t>¿</a:t>
            </a:r>
            <a:r>
              <a:rPr lang="es-CL" dirty="0"/>
              <a:t>Qué pruebas de la PSU tengo que estudiar</a:t>
            </a:r>
            <a:r>
              <a:rPr lang="es-CL" dirty="0" smtClean="0"/>
              <a:t>?</a:t>
            </a:r>
          </a:p>
          <a:p>
            <a:r>
              <a:rPr lang="es-CL" dirty="0"/>
              <a:t>¿</a:t>
            </a:r>
            <a:r>
              <a:rPr lang="es-CL" dirty="0" smtClean="0"/>
              <a:t>Cuáles son los 3 tipos de instituciones de educación superior que existen en Chile?</a:t>
            </a:r>
          </a:p>
          <a:p>
            <a:r>
              <a:rPr lang="es-CL" dirty="0" smtClean="0"/>
              <a:t>Si quiero orientación respecto a becas, universidades o carreras… ¿qué hago?</a:t>
            </a:r>
          </a:p>
          <a:p>
            <a:r>
              <a:rPr lang="es-CL" dirty="0" smtClean="0"/>
              <a:t>Si quiero visitar una carrera… ¿qué tengo que hacer?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0395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: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80" y="-182563"/>
            <a:ext cx="4236720" cy="702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 smtClean="0"/>
              <a:t>Actividades Comunes</a:t>
            </a:r>
            <a:endParaRPr lang="es-CL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69563" y="1864815"/>
            <a:ext cx="10515600" cy="4351338"/>
          </a:xfrm>
        </p:spPr>
        <p:txBody>
          <a:bodyPr/>
          <a:lstStyle/>
          <a:p>
            <a:r>
              <a:rPr lang="es-CL" dirty="0" smtClean="0"/>
              <a:t>2 Paneles Vocacionales</a:t>
            </a:r>
          </a:p>
          <a:p>
            <a:endParaRPr lang="es-CL" dirty="0" smtClean="0"/>
          </a:p>
          <a:p>
            <a:r>
              <a:rPr lang="es-CL" dirty="0" smtClean="0"/>
              <a:t>Feria de Universidades e Institutos </a:t>
            </a:r>
          </a:p>
          <a:p>
            <a:endParaRPr lang="es-CL" dirty="0" smtClean="0"/>
          </a:p>
          <a:p>
            <a:r>
              <a:rPr lang="es-CL" dirty="0" smtClean="0"/>
              <a:t>Jornada Orientación Vocacional</a:t>
            </a:r>
          </a:p>
          <a:p>
            <a:pPr marL="0" indent="0">
              <a:buNone/>
            </a:pPr>
            <a:endParaRPr lang="es-CL" dirty="0" smtClean="0"/>
          </a:p>
          <a:p>
            <a:r>
              <a:rPr lang="es-CL" dirty="0"/>
              <a:t>Ensayos PSU </a:t>
            </a:r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 smtClean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5785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L" dirty="0" smtClean="0"/>
              <a:t>Actividades Opcionales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3823" y="1690688"/>
            <a:ext cx="5497286" cy="4351338"/>
          </a:xfrm>
        </p:spPr>
        <p:txBody>
          <a:bodyPr>
            <a:normAutofit/>
          </a:bodyPr>
          <a:lstStyle/>
          <a:p>
            <a:endParaRPr lang="es-CL" dirty="0" smtClean="0"/>
          </a:p>
          <a:p>
            <a:endParaRPr lang="es-CL" dirty="0"/>
          </a:p>
          <a:p>
            <a:r>
              <a:rPr lang="es-CL" dirty="0" smtClean="0"/>
              <a:t>Consejerías Vocacionales Personalizadas </a:t>
            </a:r>
            <a:r>
              <a:rPr lang="es-CL" dirty="0" smtClean="0">
                <a:sym typeface="Wingdings" panose="05000000000000000000" pitchFamily="2" charset="2"/>
              </a:rPr>
              <a:t>(desde 15:30 </a:t>
            </a:r>
            <a:r>
              <a:rPr lang="es-CL" dirty="0" err="1" smtClean="0">
                <a:sym typeface="Wingdings" panose="05000000000000000000" pitchFamily="2" charset="2"/>
              </a:rPr>
              <a:t>hrs</a:t>
            </a:r>
            <a:r>
              <a:rPr lang="es-CL" dirty="0" smtClean="0">
                <a:sym typeface="Wingdings" panose="05000000000000000000" pitchFamily="2" charset="2"/>
              </a:rPr>
              <a:t>)</a:t>
            </a:r>
            <a:endParaRPr lang="es-CL" dirty="0" smtClean="0"/>
          </a:p>
          <a:p>
            <a:pPr marL="0" indent="0">
              <a:buNone/>
            </a:pPr>
            <a:r>
              <a:rPr lang="es-CL" dirty="0"/>
              <a:t> </a:t>
            </a:r>
            <a:r>
              <a:rPr lang="es-CL" dirty="0" smtClean="0"/>
              <a:t>  </a:t>
            </a:r>
          </a:p>
          <a:p>
            <a:r>
              <a:rPr lang="es-CL" dirty="0" smtClean="0"/>
              <a:t>Visitas vocacionales</a:t>
            </a:r>
          </a:p>
          <a:p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6146" name="Picture 2" descr="Flat Illustration 1: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54" y="-6945448"/>
            <a:ext cx="5255623" cy="1380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4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s-CL" dirty="0" smtClean="0"/>
          </a:p>
          <a:p>
            <a:pPr marL="0" indent="0" algn="ctr">
              <a:buNone/>
            </a:pPr>
            <a:endParaRPr lang="es-CL" dirty="0"/>
          </a:p>
          <a:p>
            <a:pPr marL="0" indent="0" algn="ctr">
              <a:buNone/>
            </a:pPr>
            <a:endParaRPr lang="es-CL" dirty="0" smtClean="0"/>
          </a:p>
          <a:p>
            <a:pPr marL="0" indent="0">
              <a:buNone/>
            </a:pPr>
            <a:r>
              <a:rPr lang="es-CL" sz="4800" dirty="0" smtClean="0"/>
              <a:t>AUTONOMÍA y </a:t>
            </a:r>
          </a:p>
          <a:p>
            <a:pPr marL="0" indent="0">
              <a:buNone/>
            </a:pPr>
            <a:r>
              <a:rPr lang="es-CL" sz="4800" dirty="0" smtClean="0"/>
              <a:t>AUTOGESTIÓN</a:t>
            </a:r>
            <a:endParaRPr lang="es-CL" sz="4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0" y="-315550"/>
            <a:ext cx="5372100" cy="751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7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0470" y="378956"/>
            <a:ext cx="10515600" cy="1325563"/>
          </a:xfrm>
        </p:spPr>
        <p:txBody>
          <a:bodyPr/>
          <a:lstStyle/>
          <a:p>
            <a:r>
              <a:rPr lang="es-CL" dirty="0" smtClean="0"/>
              <a:t>TIPOS DE INSTITUCIÓN</a:t>
            </a:r>
            <a:endParaRPr lang="es-CL" dirty="0"/>
          </a:p>
        </p:txBody>
      </p:sp>
      <p:pic>
        <p:nvPicPr>
          <p:cNvPr id="4" name="Marcador de contenido 3" descr="http://portales.mineduc.cl/usuarios/mineduc/imagen/2015/agosto%202015/cft_uni.pn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40" r="14140" b="60299"/>
          <a:stretch/>
        </p:blipFill>
        <p:spPr bwMode="auto">
          <a:xfrm>
            <a:off x="230470" y="1897331"/>
            <a:ext cx="6542532" cy="12364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 de texto 8"/>
          <p:cNvSpPr txBox="1"/>
          <p:nvPr/>
        </p:nvSpPr>
        <p:spPr>
          <a:xfrm>
            <a:off x="6759340" y="1897330"/>
            <a:ext cx="3268081" cy="12364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Ofrece carreras universitarias que otorgan grados académicos. </a:t>
            </a:r>
            <a:endParaRPr lang="es-CL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s-CL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 </a:t>
            </a: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 4 a 5 años. En algunos casos, 7 años (</a:t>
            </a:r>
            <a:r>
              <a:rPr lang="es-CL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</a:t>
            </a: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Medicina).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s-CL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 descr="http://portales.mineduc.cl/usuarios/mineduc/imagen/2015/agosto%202015/cft_uni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97" r="19643" b="33649"/>
          <a:stretch/>
        </p:blipFill>
        <p:spPr bwMode="auto">
          <a:xfrm>
            <a:off x="230470" y="3568744"/>
            <a:ext cx="6426144" cy="1277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Elipse 6"/>
          <p:cNvSpPr/>
          <p:nvPr/>
        </p:nvSpPr>
        <p:spPr>
          <a:xfrm>
            <a:off x="10311988" y="1786904"/>
            <a:ext cx="1653144" cy="1457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L" sz="2000" dirty="0" smtClean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PSU</a:t>
            </a:r>
            <a:r>
              <a:rPr lang="es-CL" sz="20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NEM Y RANKING</a:t>
            </a:r>
          </a:p>
        </p:txBody>
      </p:sp>
      <p:sp>
        <p:nvSpPr>
          <p:cNvPr id="8" name="Cuadro de texto 4"/>
          <p:cNvSpPr txBox="1"/>
          <p:nvPr/>
        </p:nvSpPr>
        <p:spPr>
          <a:xfrm>
            <a:off x="352902" y="1938827"/>
            <a:ext cx="2038350" cy="3619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UNIVERSIDAD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uadro de texto 5"/>
          <p:cNvSpPr txBox="1"/>
          <p:nvPr/>
        </p:nvSpPr>
        <p:spPr>
          <a:xfrm>
            <a:off x="312306" y="3628272"/>
            <a:ext cx="2924175" cy="36195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INSTITUTO PROFESIONAL (IP)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Elipse 9"/>
          <p:cNvSpPr/>
          <p:nvPr/>
        </p:nvSpPr>
        <p:spPr>
          <a:xfrm>
            <a:off x="10381261" y="3388489"/>
            <a:ext cx="1524000" cy="1457325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L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PSU rendida </a:t>
            </a:r>
            <a:endParaRPr lang="es-C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uadro de texto 9"/>
          <p:cNvSpPr txBox="1"/>
          <p:nvPr/>
        </p:nvSpPr>
        <p:spPr>
          <a:xfrm>
            <a:off x="6647708" y="3488140"/>
            <a:ext cx="3491346" cy="137329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Imparte carreras profesionales, sin grado académico. </a:t>
            </a:r>
            <a:endParaRPr lang="es-CL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s-CL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 4 años aprox.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Imagen 11" descr="http://portales.mineduc.cl/usuarios/mineduc/imagen/2015/agosto%202015/cft_uni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00" r="20441" b="6766"/>
          <a:stretch/>
        </p:blipFill>
        <p:spPr bwMode="auto">
          <a:xfrm>
            <a:off x="230470" y="5258189"/>
            <a:ext cx="6022384" cy="13361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Cuadro de texto 10"/>
          <p:cNvSpPr txBox="1"/>
          <p:nvPr/>
        </p:nvSpPr>
        <p:spPr>
          <a:xfrm>
            <a:off x="6252854" y="5296373"/>
            <a:ext cx="3886200" cy="131602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Imparte </a:t>
            </a: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carreras técnicas, sin grado académico. </a:t>
            </a:r>
            <a:endParaRPr lang="es-CL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s-CL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L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 2 años aprox.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10376560" y="5083825"/>
            <a:ext cx="1524000" cy="1457325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L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PSU rendida 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312306" y="5423791"/>
            <a:ext cx="390619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CENTRO DE FORMACIÓN TÉCNICA (CFT)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89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/>
          <p:nvPr/>
        </p:nvPicPr>
        <p:blipFill>
          <a:blip r:embed="rId2"/>
          <a:stretch>
            <a:fillRect/>
          </a:stretch>
        </p:blipFill>
        <p:spPr>
          <a:xfrm>
            <a:off x="308757" y="365125"/>
            <a:ext cx="9079083" cy="536511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3379322" y="349250"/>
            <a:ext cx="6160918" cy="3826510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8" name="Conector recto de flecha 7"/>
          <p:cNvCxnSpPr/>
          <p:nvPr/>
        </p:nvCxnSpPr>
        <p:spPr>
          <a:xfrm flipV="1">
            <a:off x="7543800" y="7269480"/>
            <a:ext cx="91440" cy="106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>
            <a:off x="9540240" y="2423160"/>
            <a:ext cx="576000" cy="0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Rectángulo 11"/>
          <p:cNvSpPr/>
          <p:nvPr/>
        </p:nvSpPr>
        <p:spPr>
          <a:xfrm>
            <a:off x="10191602" y="1112202"/>
            <a:ext cx="1783080" cy="2621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Exigen: </a:t>
            </a:r>
          </a:p>
          <a:p>
            <a:pPr algn="ctr"/>
            <a:r>
              <a:rPr lang="es-CL" dirty="0" smtClean="0"/>
              <a:t>-% NEM</a:t>
            </a:r>
          </a:p>
          <a:p>
            <a:pPr marL="285750" indent="-285750" algn="ctr">
              <a:buFontTx/>
              <a:buChar char="-"/>
            </a:pPr>
            <a:r>
              <a:rPr lang="es-CL" dirty="0" smtClean="0"/>
              <a:t>% Ranking</a:t>
            </a:r>
          </a:p>
          <a:p>
            <a:pPr marL="285750" indent="-285750" algn="ctr">
              <a:buFontTx/>
              <a:buChar char="-"/>
            </a:pPr>
            <a:r>
              <a:rPr lang="es-CL" dirty="0" smtClean="0"/>
              <a:t>% PSU Mat</a:t>
            </a:r>
          </a:p>
          <a:p>
            <a:pPr marL="285750" indent="-285750" algn="ctr">
              <a:buFontTx/>
              <a:buChar char="-"/>
            </a:pPr>
            <a:r>
              <a:rPr lang="es-CL" dirty="0" smtClean="0"/>
              <a:t>% PSU </a:t>
            </a:r>
            <a:r>
              <a:rPr lang="es-CL" dirty="0" err="1" smtClean="0"/>
              <a:t>Leng</a:t>
            </a:r>
            <a:endParaRPr lang="es-CL" dirty="0" smtClean="0"/>
          </a:p>
          <a:p>
            <a:pPr marL="285750" indent="-285750" algn="ctr">
              <a:buFontTx/>
              <a:buChar char="-"/>
            </a:pPr>
            <a:r>
              <a:rPr lang="es-CL" dirty="0" smtClean="0"/>
              <a:t>% PSU </a:t>
            </a:r>
            <a:r>
              <a:rPr lang="es-CL" dirty="0" err="1" smtClean="0"/>
              <a:t>Opc</a:t>
            </a:r>
            <a:endParaRPr lang="es-CL" dirty="0" smtClean="0"/>
          </a:p>
          <a:p>
            <a:pPr algn="ctr"/>
            <a:r>
              <a:rPr lang="es-CL" dirty="0" smtClean="0"/>
              <a:t>(Historia o Ciencias –</a:t>
            </a:r>
            <a:r>
              <a:rPr lang="es-CL" dirty="0" err="1" smtClean="0"/>
              <a:t>Biol</a:t>
            </a:r>
            <a:r>
              <a:rPr lang="es-CL" dirty="0" smtClean="0"/>
              <a:t>, </a:t>
            </a:r>
            <a:r>
              <a:rPr lang="es-CL" dirty="0" err="1" smtClean="0"/>
              <a:t>Quím</a:t>
            </a:r>
            <a:r>
              <a:rPr lang="es-CL" dirty="0" smtClean="0"/>
              <a:t>, </a:t>
            </a:r>
            <a:r>
              <a:rPr lang="es-CL" dirty="0" err="1" smtClean="0"/>
              <a:t>Fís</a:t>
            </a:r>
            <a:r>
              <a:rPr lang="es-CL" dirty="0" smtClean="0"/>
              <a:t>-)</a:t>
            </a:r>
          </a:p>
          <a:p>
            <a:pPr algn="ctr"/>
            <a:endParaRPr lang="es-CL" dirty="0" smtClean="0"/>
          </a:p>
        </p:txBody>
      </p:sp>
    </p:spTree>
    <p:extLst>
      <p:ext uri="{BB962C8B-B14F-4D97-AF65-F5344CB8AC3E}">
        <p14:creationId xmlns:p14="http://schemas.microsoft.com/office/powerpoint/2010/main" val="102762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L" dirty="0" smtClean="0"/>
              <a:t>Ranking 2016</a:t>
            </a:r>
            <a:endParaRPr lang="es-CL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713711"/>
              </p:ext>
            </p:extLst>
          </p:nvPr>
        </p:nvGraphicFramePr>
        <p:xfrm>
          <a:off x="1067392" y="15240"/>
          <a:ext cx="5165769" cy="7223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1923">
                  <a:extLst>
                    <a:ext uri="{9D8B030D-6E8A-4147-A177-3AD203B41FA5}">
                      <a16:colId xmlns="" xmlns:a16="http://schemas.microsoft.com/office/drawing/2014/main" val="600635"/>
                    </a:ext>
                  </a:extLst>
                </a:gridCol>
                <a:gridCol w="1721923">
                  <a:extLst>
                    <a:ext uri="{9D8B030D-6E8A-4147-A177-3AD203B41FA5}">
                      <a16:colId xmlns="" xmlns:a16="http://schemas.microsoft.com/office/drawing/2014/main" val="478201335"/>
                    </a:ext>
                  </a:extLst>
                </a:gridCol>
                <a:gridCol w="1721923">
                  <a:extLst>
                    <a:ext uri="{9D8B030D-6E8A-4147-A177-3AD203B41FA5}">
                      <a16:colId xmlns="" xmlns:a16="http://schemas.microsoft.com/office/drawing/2014/main" val="2476634895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Promedio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effectLst/>
                        </a:rPr>
                        <a:t>PTJE_NEM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effectLst/>
                        </a:rPr>
                        <a:t>    RANKING</a:t>
                      </a:r>
                      <a:endParaRPr lang="es-C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1240356609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4,85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383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383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2836124883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4,98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410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410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560544360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5,0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414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414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1632779997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5,08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431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431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2071428067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5,1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435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435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1307480200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5,15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445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445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2559195574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5,28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472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472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2513461386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5,3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476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476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558203128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5,38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492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504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029081424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5,45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507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530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305050227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5,53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523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560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457029171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5,55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528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567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2588504080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5,6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538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586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32183041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5,7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558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623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70044927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5,78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575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632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229465682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5,93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>
                          <a:effectLst/>
                        </a:rPr>
                        <a:t>605</a:t>
                      </a:r>
                      <a:endParaRPr lang="es-C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709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3614793014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6,1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641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772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1985230353"/>
                  </a:ext>
                </a:extLst>
              </a:tr>
              <a:tr h="3715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6,15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651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790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1588612823"/>
                  </a:ext>
                </a:extLst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422696"/>
              </p:ext>
            </p:extLst>
          </p:nvPr>
        </p:nvGraphicFramePr>
        <p:xfrm>
          <a:off x="6736673" y="6466649"/>
          <a:ext cx="5165769" cy="391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1923">
                  <a:extLst>
                    <a:ext uri="{9D8B030D-6E8A-4147-A177-3AD203B41FA5}">
                      <a16:colId xmlns="" xmlns:a16="http://schemas.microsoft.com/office/drawing/2014/main" val="363635080"/>
                    </a:ext>
                  </a:extLst>
                </a:gridCol>
                <a:gridCol w="1721923">
                  <a:extLst>
                    <a:ext uri="{9D8B030D-6E8A-4147-A177-3AD203B41FA5}">
                      <a16:colId xmlns="" xmlns:a16="http://schemas.microsoft.com/office/drawing/2014/main" val="1815185155"/>
                    </a:ext>
                  </a:extLst>
                </a:gridCol>
                <a:gridCol w="1721923">
                  <a:extLst>
                    <a:ext uri="{9D8B030D-6E8A-4147-A177-3AD203B41FA5}">
                      <a16:colId xmlns="" xmlns:a16="http://schemas.microsoft.com/office/drawing/2014/main" val="2465113975"/>
                    </a:ext>
                  </a:extLst>
                </a:gridCol>
              </a:tblGrid>
              <a:tr h="25261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6,25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672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L" sz="2400" dirty="0">
                          <a:effectLst/>
                        </a:rPr>
                        <a:t>828</a:t>
                      </a:r>
                      <a:endParaRPr lang="es-C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="" xmlns:a16="http://schemas.microsoft.com/office/drawing/2014/main" val="880557525"/>
                  </a:ext>
                </a:extLst>
              </a:tr>
            </a:tbl>
          </a:graphicData>
        </a:graphic>
      </p:graphicFrame>
      <p:cxnSp>
        <p:nvCxnSpPr>
          <p:cNvPr id="8" name="Conector recto 7"/>
          <p:cNvCxnSpPr/>
          <p:nvPr/>
        </p:nvCxnSpPr>
        <p:spPr>
          <a:xfrm>
            <a:off x="453835" y="3302171"/>
            <a:ext cx="697992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4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79" y="0"/>
            <a:ext cx="6486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46" y="0"/>
            <a:ext cx="37491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274</Words>
  <Application>Microsoft Office PowerPoint</Application>
  <PresentationFormat>Personalizado</PresentationFormat>
  <Paragraphs>114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Presentación de PowerPoint</vt:lpstr>
      <vt:lpstr>Actividades Comunes</vt:lpstr>
      <vt:lpstr>Actividades Opcionales</vt:lpstr>
      <vt:lpstr>Presentación de PowerPoint</vt:lpstr>
      <vt:lpstr>TIPOS DE INSTITUCIÓN</vt:lpstr>
      <vt:lpstr>Presentación de PowerPoint</vt:lpstr>
      <vt:lpstr>Ranking 2016</vt:lpstr>
      <vt:lpstr>Presentación de PowerPoint</vt:lpstr>
      <vt:lpstr>Presentación de PowerPoint</vt:lpstr>
      <vt:lpstr>¿Qué aprendiste?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Orientación Vocacional</dc:title>
  <dc:creator>Profesor</dc:creator>
  <cp:lastModifiedBy>Olivari Salazar</cp:lastModifiedBy>
  <cp:revision>73</cp:revision>
  <dcterms:created xsi:type="dcterms:W3CDTF">2017-02-15T14:47:10Z</dcterms:created>
  <dcterms:modified xsi:type="dcterms:W3CDTF">2017-08-31T16:35:23Z</dcterms:modified>
</cp:coreProperties>
</file>