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5" r:id="rId5"/>
    <p:sldId id="261" r:id="rId6"/>
    <p:sldId id="266" r:id="rId7"/>
    <p:sldId id="270" r:id="rId8"/>
    <p:sldId id="267" r:id="rId9"/>
    <p:sldId id="268" r:id="rId10"/>
    <p:sldId id="269" r:id="rId11"/>
    <p:sldId id="264" r:id="rId12"/>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0" autoAdjust="0"/>
    <p:restoredTop sz="94660"/>
  </p:normalViewPr>
  <p:slideViewPr>
    <p:cSldViewPr snapToGrid="0">
      <p:cViewPr varScale="1">
        <p:scale>
          <a:sx n="74" d="100"/>
          <a:sy n="74" d="100"/>
        </p:scale>
        <p:origin x="-55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L"/>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CL"/>
          </a:p>
        </p:txBody>
      </p:sp>
      <p:sp>
        <p:nvSpPr>
          <p:cNvPr id="4" name="Marcador de fecha 3"/>
          <p:cNvSpPr>
            <a:spLocks noGrp="1"/>
          </p:cNvSpPr>
          <p:nvPr>
            <p:ph type="dt" sz="half" idx="10"/>
          </p:nvPr>
        </p:nvSpPr>
        <p:spPr/>
        <p:txBody>
          <a:bodyPr/>
          <a:lstStyle/>
          <a:p>
            <a:fld id="{A040024E-1F17-4A9A-98B5-44D93C4AC59D}" type="datetimeFigureOut">
              <a:rPr lang="es-CL" smtClean="0"/>
              <a:t>31-08-2017</a:t>
            </a:fld>
            <a:endParaRPr lang="es-CL"/>
          </a:p>
        </p:txBody>
      </p:sp>
      <p:sp>
        <p:nvSpPr>
          <p:cNvPr id="5" name="Marcador de pie de página 4"/>
          <p:cNvSpPr>
            <a:spLocks noGrp="1"/>
          </p:cNvSpPr>
          <p:nvPr>
            <p:ph type="ftr" sz="quarter" idx="11"/>
          </p:nvPr>
        </p:nvSpPr>
        <p:spPr/>
        <p:txBody>
          <a:bodyPr/>
          <a:lstStyle/>
          <a:p>
            <a:endParaRPr lang="es-CL"/>
          </a:p>
        </p:txBody>
      </p:sp>
      <p:sp>
        <p:nvSpPr>
          <p:cNvPr id="6" name="Marcador de número de diapositiva 5"/>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1900679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L"/>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fecha 3"/>
          <p:cNvSpPr>
            <a:spLocks noGrp="1"/>
          </p:cNvSpPr>
          <p:nvPr>
            <p:ph type="dt" sz="half" idx="10"/>
          </p:nvPr>
        </p:nvSpPr>
        <p:spPr/>
        <p:txBody>
          <a:bodyPr/>
          <a:lstStyle/>
          <a:p>
            <a:fld id="{A040024E-1F17-4A9A-98B5-44D93C4AC59D}" type="datetimeFigureOut">
              <a:rPr lang="es-CL" smtClean="0"/>
              <a:t>31-08-2017</a:t>
            </a:fld>
            <a:endParaRPr lang="es-CL"/>
          </a:p>
        </p:txBody>
      </p:sp>
      <p:sp>
        <p:nvSpPr>
          <p:cNvPr id="5" name="Marcador de pie de página 4"/>
          <p:cNvSpPr>
            <a:spLocks noGrp="1"/>
          </p:cNvSpPr>
          <p:nvPr>
            <p:ph type="ftr" sz="quarter" idx="11"/>
          </p:nvPr>
        </p:nvSpPr>
        <p:spPr/>
        <p:txBody>
          <a:bodyPr/>
          <a:lstStyle/>
          <a:p>
            <a:endParaRPr lang="es-CL"/>
          </a:p>
        </p:txBody>
      </p:sp>
      <p:sp>
        <p:nvSpPr>
          <p:cNvPr id="6" name="Marcador de número de diapositiva 5"/>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2800696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L"/>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fecha 3"/>
          <p:cNvSpPr>
            <a:spLocks noGrp="1"/>
          </p:cNvSpPr>
          <p:nvPr>
            <p:ph type="dt" sz="half" idx="10"/>
          </p:nvPr>
        </p:nvSpPr>
        <p:spPr/>
        <p:txBody>
          <a:bodyPr/>
          <a:lstStyle/>
          <a:p>
            <a:fld id="{A040024E-1F17-4A9A-98B5-44D93C4AC59D}" type="datetimeFigureOut">
              <a:rPr lang="es-CL" smtClean="0"/>
              <a:t>31-08-2017</a:t>
            </a:fld>
            <a:endParaRPr lang="es-CL"/>
          </a:p>
        </p:txBody>
      </p:sp>
      <p:sp>
        <p:nvSpPr>
          <p:cNvPr id="5" name="Marcador de pie de página 4"/>
          <p:cNvSpPr>
            <a:spLocks noGrp="1"/>
          </p:cNvSpPr>
          <p:nvPr>
            <p:ph type="ftr" sz="quarter" idx="11"/>
          </p:nvPr>
        </p:nvSpPr>
        <p:spPr/>
        <p:txBody>
          <a:bodyPr/>
          <a:lstStyle/>
          <a:p>
            <a:endParaRPr lang="es-CL"/>
          </a:p>
        </p:txBody>
      </p:sp>
      <p:sp>
        <p:nvSpPr>
          <p:cNvPr id="6" name="Marcador de número de diapositiva 5"/>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1771663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L"/>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fecha 3"/>
          <p:cNvSpPr>
            <a:spLocks noGrp="1"/>
          </p:cNvSpPr>
          <p:nvPr>
            <p:ph type="dt" sz="half" idx="10"/>
          </p:nvPr>
        </p:nvSpPr>
        <p:spPr/>
        <p:txBody>
          <a:bodyPr/>
          <a:lstStyle/>
          <a:p>
            <a:fld id="{A040024E-1F17-4A9A-98B5-44D93C4AC59D}" type="datetimeFigureOut">
              <a:rPr lang="es-CL" smtClean="0"/>
              <a:t>31-08-2017</a:t>
            </a:fld>
            <a:endParaRPr lang="es-CL"/>
          </a:p>
        </p:txBody>
      </p:sp>
      <p:sp>
        <p:nvSpPr>
          <p:cNvPr id="5" name="Marcador de pie de página 4"/>
          <p:cNvSpPr>
            <a:spLocks noGrp="1"/>
          </p:cNvSpPr>
          <p:nvPr>
            <p:ph type="ftr" sz="quarter" idx="11"/>
          </p:nvPr>
        </p:nvSpPr>
        <p:spPr/>
        <p:txBody>
          <a:bodyPr/>
          <a:lstStyle/>
          <a:p>
            <a:endParaRPr lang="es-CL"/>
          </a:p>
        </p:txBody>
      </p:sp>
      <p:sp>
        <p:nvSpPr>
          <p:cNvPr id="6" name="Marcador de número de diapositiva 5"/>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3183067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L"/>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A040024E-1F17-4A9A-98B5-44D93C4AC59D}" type="datetimeFigureOut">
              <a:rPr lang="es-CL" smtClean="0"/>
              <a:t>31-08-2017</a:t>
            </a:fld>
            <a:endParaRPr lang="es-CL"/>
          </a:p>
        </p:txBody>
      </p:sp>
      <p:sp>
        <p:nvSpPr>
          <p:cNvPr id="5" name="Marcador de pie de página 4"/>
          <p:cNvSpPr>
            <a:spLocks noGrp="1"/>
          </p:cNvSpPr>
          <p:nvPr>
            <p:ph type="ftr" sz="quarter" idx="11"/>
          </p:nvPr>
        </p:nvSpPr>
        <p:spPr/>
        <p:txBody>
          <a:bodyPr/>
          <a:lstStyle/>
          <a:p>
            <a:endParaRPr lang="es-CL"/>
          </a:p>
        </p:txBody>
      </p:sp>
      <p:sp>
        <p:nvSpPr>
          <p:cNvPr id="6" name="Marcador de número de diapositiva 5"/>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4195624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L"/>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Marcador de fecha 4"/>
          <p:cNvSpPr>
            <a:spLocks noGrp="1"/>
          </p:cNvSpPr>
          <p:nvPr>
            <p:ph type="dt" sz="half" idx="10"/>
          </p:nvPr>
        </p:nvSpPr>
        <p:spPr/>
        <p:txBody>
          <a:bodyPr/>
          <a:lstStyle/>
          <a:p>
            <a:fld id="{A040024E-1F17-4A9A-98B5-44D93C4AC59D}" type="datetimeFigureOut">
              <a:rPr lang="es-CL" smtClean="0"/>
              <a:t>31-08-2017</a:t>
            </a:fld>
            <a:endParaRPr lang="es-CL"/>
          </a:p>
        </p:txBody>
      </p:sp>
      <p:sp>
        <p:nvSpPr>
          <p:cNvPr id="6" name="Marcador de pie de página 5"/>
          <p:cNvSpPr>
            <a:spLocks noGrp="1"/>
          </p:cNvSpPr>
          <p:nvPr>
            <p:ph type="ftr" sz="quarter" idx="11"/>
          </p:nvPr>
        </p:nvSpPr>
        <p:spPr/>
        <p:txBody>
          <a:bodyPr/>
          <a:lstStyle/>
          <a:p>
            <a:endParaRPr lang="es-CL"/>
          </a:p>
        </p:txBody>
      </p:sp>
      <p:sp>
        <p:nvSpPr>
          <p:cNvPr id="7" name="Marcador de número de diapositiva 6"/>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892219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L"/>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Marcador de fecha 6"/>
          <p:cNvSpPr>
            <a:spLocks noGrp="1"/>
          </p:cNvSpPr>
          <p:nvPr>
            <p:ph type="dt" sz="half" idx="10"/>
          </p:nvPr>
        </p:nvSpPr>
        <p:spPr/>
        <p:txBody>
          <a:bodyPr/>
          <a:lstStyle/>
          <a:p>
            <a:fld id="{A040024E-1F17-4A9A-98B5-44D93C4AC59D}" type="datetimeFigureOut">
              <a:rPr lang="es-CL" smtClean="0"/>
              <a:t>31-08-2017</a:t>
            </a:fld>
            <a:endParaRPr lang="es-CL"/>
          </a:p>
        </p:txBody>
      </p:sp>
      <p:sp>
        <p:nvSpPr>
          <p:cNvPr id="8" name="Marcador de pie de página 7"/>
          <p:cNvSpPr>
            <a:spLocks noGrp="1"/>
          </p:cNvSpPr>
          <p:nvPr>
            <p:ph type="ftr" sz="quarter" idx="11"/>
          </p:nvPr>
        </p:nvSpPr>
        <p:spPr/>
        <p:txBody>
          <a:bodyPr/>
          <a:lstStyle/>
          <a:p>
            <a:endParaRPr lang="es-CL"/>
          </a:p>
        </p:txBody>
      </p:sp>
      <p:sp>
        <p:nvSpPr>
          <p:cNvPr id="9" name="Marcador de número de diapositiva 8"/>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198526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L"/>
          </a:p>
        </p:txBody>
      </p:sp>
      <p:sp>
        <p:nvSpPr>
          <p:cNvPr id="3" name="Marcador de fecha 2"/>
          <p:cNvSpPr>
            <a:spLocks noGrp="1"/>
          </p:cNvSpPr>
          <p:nvPr>
            <p:ph type="dt" sz="half" idx="10"/>
          </p:nvPr>
        </p:nvSpPr>
        <p:spPr/>
        <p:txBody>
          <a:bodyPr/>
          <a:lstStyle/>
          <a:p>
            <a:fld id="{A040024E-1F17-4A9A-98B5-44D93C4AC59D}" type="datetimeFigureOut">
              <a:rPr lang="es-CL" smtClean="0"/>
              <a:t>31-08-2017</a:t>
            </a:fld>
            <a:endParaRPr lang="es-CL"/>
          </a:p>
        </p:txBody>
      </p:sp>
      <p:sp>
        <p:nvSpPr>
          <p:cNvPr id="4" name="Marcador de pie de página 3"/>
          <p:cNvSpPr>
            <a:spLocks noGrp="1"/>
          </p:cNvSpPr>
          <p:nvPr>
            <p:ph type="ftr" sz="quarter" idx="11"/>
          </p:nvPr>
        </p:nvSpPr>
        <p:spPr/>
        <p:txBody>
          <a:bodyPr/>
          <a:lstStyle/>
          <a:p>
            <a:endParaRPr lang="es-CL"/>
          </a:p>
        </p:txBody>
      </p:sp>
      <p:sp>
        <p:nvSpPr>
          <p:cNvPr id="5" name="Marcador de número de diapositiva 4"/>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4012499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040024E-1F17-4A9A-98B5-44D93C4AC59D}" type="datetimeFigureOut">
              <a:rPr lang="es-CL" smtClean="0"/>
              <a:t>31-08-2017</a:t>
            </a:fld>
            <a:endParaRPr lang="es-CL"/>
          </a:p>
        </p:txBody>
      </p:sp>
      <p:sp>
        <p:nvSpPr>
          <p:cNvPr id="3" name="Marcador de pie de página 2"/>
          <p:cNvSpPr>
            <a:spLocks noGrp="1"/>
          </p:cNvSpPr>
          <p:nvPr>
            <p:ph type="ftr" sz="quarter" idx="11"/>
          </p:nvPr>
        </p:nvSpPr>
        <p:spPr/>
        <p:txBody>
          <a:bodyPr/>
          <a:lstStyle/>
          <a:p>
            <a:endParaRPr lang="es-CL"/>
          </a:p>
        </p:txBody>
      </p:sp>
      <p:sp>
        <p:nvSpPr>
          <p:cNvPr id="4" name="Marcador de número de diapositiva 3"/>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2832762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L"/>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040024E-1F17-4A9A-98B5-44D93C4AC59D}" type="datetimeFigureOut">
              <a:rPr lang="es-CL" smtClean="0"/>
              <a:t>31-08-2017</a:t>
            </a:fld>
            <a:endParaRPr lang="es-CL"/>
          </a:p>
        </p:txBody>
      </p:sp>
      <p:sp>
        <p:nvSpPr>
          <p:cNvPr id="6" name="Marcador de pie de página 5"/>
          <p:cNvSpPr>
            <a:spLocks noGrp="1"/>
          </p:cNvSpPr>
          <p:nvPr>
            <p:ph type="ftr" sz="quarter" idx="11"/>
          </p:nvPr>
        </p:nvSpPr>
        <p:spPr/>
        <p:txBody>
          <a:bodyPr/>
          <a:lstStyle/>
          <a:p>
            <a:endParaRPr lang="es-CL"/>
          </a:p>
        </p:txBody>
      </p:sp>
      <p:sp>
        <p:nvSpPr>
          <p:cNvPr id="7" name="Marcador de número de diapositiva 6"/>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3491201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L"/>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A040024E-1F17-4A9A-98B5-44D93C4AC59D}" type="datetimeFigureOut">
              <a:rPr lang="es-CL" smtClean="0"/>
              <a:t>31-08-2017</a:t>
            </a:fld>
            <a:endParaRPr lang="es-CL"/>
          </a:p>
        </p:txBody>
      </p:sp>
      <p:sp>
        <p:nvSpPr>
          <p:cNvPr id="6" name="Marcador de pie de página 5"/>
          <p:cNvSpPr>
            <a:spLocks noGrp="1"/>
          </p:cNvSpPr>
          <p:nvPr>
            <p:ph type="ftr" sz="quarter" idx="11"/>
          </p:nvPr>
        </p:nvSpPr>
        <p:spPr/>
        <p:txBody>
          <a:bodyPr/>
          <a:lstStyle/>
          <a:p>
            <a:endParaRPr lang="es-CL"/>
          </a:p>
        </p:txBody>
      </p:sp>
      <p:sp>
        <p:nvSpPr>
          <p:cNvPr id="7" name="Marcador de número de diapositiva 6"/>
          <p:cNvSpPr>
            <a:spLocks noGrp="1"/>
          </p:cNvSpPr>
          <p:nvPr>
            <p:ph type="sldNum" sz="quarter" idx="12"/>
          </p:nvPr>
        </p:nvSpPr>
        <p:spPr/>
        <p:txBody>
          <a:bodyPr/>
          <a:lstStyle/>
          <a:p>
            <a:fld id="{1D71E138-3BD3-4C80-BF49-0F180186B588}" type="slidenum">
              <a:rPr lang="es-CL" smtClean="0"/>
              <a:t>‹Nº›</a:t>
            </a:fld>
            <a:endParaRPr lang="es-CL"/>
          </a:p>
        </p:txBody>
      </p:sp>
    </p:spTree>
    <p:extLst>
      <p:ext uri="{BB962C8B-B14F-4D97-AF65-F5344CB8AC3E}">
        <p14:creationId xmlns:p14="http://schemas.microsoft.com/office/powerpoint/2010/main" val="1438427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40024E-1F17-4A9A-98B5-44D93C4AC59D}" type="datetimeFigureOut">
              <a:rPr lang="es-CL" smtClean="0"/>
              <a:t>31-08-2017</a:t>
            </a:fld>
            <a:endParaRPr lang="es-CL"/>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71E138-3BD3-4C80-BF49-0F180186B588}" type="slidenum">
              <a:rPr lang="es-CL" smtClean="0"/>
              <a:t>‹Nº›</a:t>
            </a:fld>
            <a:endParaRPr lang="es-CL"/>
          </a:p>
        </p:txBody>
      </p:sp>
    </p:spTree>
    <p:extLst>
      <p:ext uri="{BB962C8B-B14F-4D97-AF65-F5344CB8AC3E}">
        <p14:creationId xmlns:p14="http://schemas.microsoft.com/office/powerpoint/2010/main" val="2515388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portal.becasycreditos.cl/index2.php?id_contenido=25672&amp;id_portal=74&amp;id_seccion=4804#arancelR" TargetMode="External"/><Relationship Id="rId3" Type="http://schemas.openxmlformats.org/officeDocument/2006/relationships/hyperlink" Target="http://www.becavocaciondeprofesor.cl/" TargetMode="External"/><Relationship Id="rId7" Type="http://schemas.openxmlformats.org/officeDocument/2006/relationships/hyperlink" Target="http://portal.becasycreditos.cl/index2.php?id_contenido=25672&amp;id_portal=74&amp;id_seccion=4804#institucion" TargetMode="External"/><Relationship Id="rId12" Type="http://schemas.openxmlformats.org/officeDocument/2006/relationships/hyperlink" Target="http://portal.becasycreditos.cl/index2.php?id_contenido=25672&amp;id_portal=74&amp;id_seccion=4804#institucionRO" TargetMode="External"/><Relationship Id="rId2" Type="http://schemas.openxmlformats.org/officeDocument/2006/relationships/hyperlink" Target="http://portal.becasycreditos.cl/index2.php?id_contenido=25672&amp;id_portal=74&amp;id_seccion=4804#carrera" TargetMode="External"/><Relationship Id="rId1" Type="http://schemas.openxmlformats.org/officeDocument/2006/relationships/slideLayout" Target="../slideLayouts/slideLayout2.xml"/><Relationship Id="rId6" Type="http://schemas.openxmlformats.org/officeDocument/2006/relationships/hyperlink" Target="http://portal.becasycreditos.cl/index2.php?id_contenido=25672&amp;id_portal=74&amp;id_seccion=4804#rendimiento" TargetMode="External"/><Relationship Id="rId11" Type="http://schemas.openxmlformats.org/officeDocument/2006/relationships/hyperlink" Target="http://www.indh.cl/informacion-comision-valech" TargetMode="External"/><Relationship Id="rId5" Type="http://schemas.openxmlformats.org/officeDocument/2006/relationships/hyperlink" Target="http://portal.becasycreditos.cl/index2.php?id_contenido=25672&amp;id_portal=74&amp;id_seccion=4804#arancelA" TargetMode="External"/><Relationship Id="rId10" Type="http://schemas.openxmlformats.org/officeDocument/2006/relationships/hyperlink" Target="http://portal.becasycreditos.cl/index2.php?id_contenido=25672&amp;id_portal=74&amp;id_seccion=4804#consejo" TargetMode="External"/><Relationship Id="rId4" Type="http://schemas.openxmlformats.org/officeDocument/2006/relationships/hyperlink" Target="http://portal.becasycreditos.cl/index2.php?id_contenido=25672&amp;id_portal=74&amp;id_seccion=4804#institucionA" TargetMode="External"/><Relationship Id="rId9" Type="http://schemas.openxmlformats.org/officeDocument/2006/relationships/hyperlink" Target="http://portal.becasycreditos.cl/index2.php?id_contenido=25672&amp;id_portal=74&amp;id_seccion=4804#institucionAU" TargetMode="Externa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L" dirty="0"/>
          </a:p>
        </p:txBody>
      </p:sp>
      <p:pic>
        <p:nvPicPr>
          <p:cNvPr id="5122" name="Picture 2" descr="Andy Curlowe - Montserrat III: "/>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5059" y="177662"/>
            <a:ext cx="6101881" cy="6537731"/>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p:cNvSpPr/>
          <p:nvPr/>
        </p:nvSpPr>
        <p:spPr>
          <a:xfrm>
            <a:off x="3505199" y="1027906"/>
            <a:ext cx="6096000" cy="3785652"/>
          </a:xfrm>
          <a:prstGeom prst="rect">
            <a:avLst/>
          </a:prstGeom>
        </p:spPr>
        <p:txBody>
          <a:bodyPr>
            <a:spAutoFit/>
          </a:bodyPr>
          <a:lstStyle/>
          <a:p>
            <a:r>
              <a:rPr lang="es-CL" sz="8000" dirty="0"/>
              <a:t>Plan </a:t>
            </a:r>
            <a:br>
              <a:rPr lang="es-CL" sz="8000" dirty="0"/>
            </a:br>
            <a:r>
              <a:rPr lang="es-CL" sz="8000" dirty="0"/>
              <a:t>Orientación </a:t>
            </a:r>
            <a:br>
              <a:rPr lang="es-CL" sz="8000" dirty="0"/>
            </a:br>
            <a:r>
              <a:rPr lang="es-CL" sz="8000" dirty="0"/>
              <a:t>Vocacional</a:t>
            </a:r>
          </a:p>
        </p:txBody>
      </p:sp>
      <p:sp>
        <p:nvSpPr>
          <p:cNvPr id="7" name="Rectángulo 6"/>
          <p:cNvSpPr/>
          <p:nvPr/>
        </p:nvSpPr>
        <p:spPr>
          <a:xfrm>
            <a:off x="3374571" y="5242542"/>
            <a:ext cx="6096000" cy="646331"/>
          </a:xfrm>
          <a:prstGeom prst="rect">
            <a:avLst/>
          </a:prstGeom>
        </p:spPr>
        <p:txBody>
          <a:bodyPr>
            <a:spAutoFit/>
          </a:bodyPr>
          <a:lstStyle/>
          <a:p>
            <a:r>
              <a:rPr lang="es-CL" dirty="0"/>
              <a:t>Ivo medios </a:t>
            </a:r>
          </a:p>
          <a:p>
            <a:r>
              <a:rPr lang="es-CL" dirty="0"/>
              <a:t>2017</a:t>
            </a:r>
          </a:p>
        </p:txBody>
      </p:sp>
    </p:spTree>
    <p:extLst>
      <p:ext uri="{BB962C8B-B14F-4D97-AF65-F5344CB8AC3E}">
        <p14:creationId xmlns:p14="http://schemas.microsoft.com/office/powerpoint/2010/main" val="35085490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CL" dirty="0"/>
          </a:p>
        </p:txBody>
      </p:sp>
      <p:sp>
        <p:nvSpPr>
          <p:cNvPr id="3" name="Subtítulo 2"/>
          <p:cNvSpPr>
            <a:spLocks noGrp="1"/>
          </p:cNvSpPr>
          <p:nvPr>
            <p:ph type="subTitle" idx="1"/>
          </p:nvPr>
        </p:nvSpPr>
        <p:spPr/>
        <p:txBody>
          <a:bodyPr/>
          <a:lstStyle/>
          <a:p>
            <a:endParaRPr lang="es-CL"/>
          </a:p>
        </p:txBody>
      </p:sp>
      <p:graphicFrame>
        <p:nvGraphicFramePr>
          <p:cNvPr id="6" name="Objeto 5"/>
          <p:cNvGraphicFramePr>
            <a:graphicFrameLocks noChangeAspect="1"/>
          </p:cNvGraphicFramePr>
          <p:nvPr>
            <p:extLst>
              <p:ext uri="{D42A27DB-BD31-4B8C-83A1-F6EECF244321}">
                <p14:modId xmlns:p14="http://schemas.microsoft.com/office/powerpoint/2010/main" val="2475965066"/>
              </p:ext>
            </p:extLst>
          </p:nvPr>
        </p:nvGraphicFramePr>
        <p:xfrm>
          <a:off x="4566516" y="1122363"/>
          <a:ext cx="7625484" cy="9784126"/>
        </p:xfrm>
        <a:graphic>
          <a:graphicData uri="http://schemas.openxmlformats.org/presentationml/2006/ole">
            <mc:AlternateContent xmlns:mc="http://schemas.openxmlformats.org/markup-compatibility/2006">
              <mc:Choice xmlns:v="urn:schemas-microsoft-com:vml" Requires="v">
                <p:oleObj spid="_x0000_s3080" name="Documento" r:id="rId3" imgW="6860843" imgH="8804694" progId="Word.Document.12">
                  <p:embed/>
                </p:oleObj>
              </mc:Choice>
              <mc:Fallback>
                <p:oleObj name="Documento" r:id="rId3" imgW="6860843" imgH="8804694" progId="Word.Document.12">
                  <p:embed/>
                  <p:pic>
                    <p:nvPicPr>
                      <p:cNvPr id="0" name=""/>
                      <p:cNvPicPr/>
                      <p:nvPr/>
                    </p:nvPicPr>
                    <p:blipFill>
                      <a:blip r:embed="rId4"/>
                      <a:stretch>
                        <a:fillRect/>
                      </a:stretch>
                    </p:blipFill>
                    <p:spPr>
                      <a:xfrm>
                        <a:off x="4566516" y="1122363"/>
                        <a:ext cx="7625484" cy="9784126"/>
                      </a:xfrm>
                      <a:prstGeom prst="rect">
                        <a:avLst/>
                      </a:prstGeom>
                    </p:spPr>
                  </p:pic>
                </p:oleObj>
              </mc:Fallback>
            </mc:AlternateContent>
          </a:graphicData>
        </a:graphic>
      </p:graphicFrame>
    </p:spTree>
    <p:extLst>
      <p:ext uri="{BB962C8B-B14F-4D97-AF65-F5344CB8AC3E}">
        <p14:creationId xmlns:p14="http://schemas.microsoft.com/office/powerpoint/2010/main" val="1051554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7146897" y="0"/>
            <a:ext cx="5045103" cy="6858000"/>
          </a:xfrm>
          <a:prstGeom prst="rect">
            <a:avLst/>
          </a:prstGeom>
        </p:spPr>
      </p:pic>
      <p:sp>
        <p:nvSpPr>
          <p:cNvPr id="2" name="Título 1"/>
          <p:cNvSpPr>
            <a:spLocks noGrp="1"/>
          </p:cNvSpPr>
          <p:nvPr>
            <p:ph type="title"/>
          </p:nvPr>
        </p:nvSpPr>
        <p:spPr/>
        <p:txBody>
          <a:bodyPr/>
          <a:lstStyle/>
          <a:p>
            <a:r>
              <a:rPr lang="es-CL" dirty="0"/>
              <a:t>¿</a:t>
            </a:r>
            <a:r>
              <a:rPr lang="es-CL" dirty="0" smtClean="0"/>
              <a:t>Qué aprendiste?</a:t>
            </a:r>
            <a:endParaRPr lang="es-CL" dirty="0"/>
          </a:p>
        </p:txBody>
      </p:sp>
      <p:sp>
        <p:nvSpPr>
          <p:cNvPr id="3" name="Marcador de contenido 2"/>
          <p:cNvSpPr>
            <a:spLocks noGrp="1"/>
          </p:cNvSpPr>
          <p:nvPr>
            <p:ph idx="1"/>
          </p:nvPr>
        </p:nvSpPr>
        <p:spPr>
          <a:xfrm>
            <a:off x="208808" y="1253330"/>
            <a:ext cx="10515600" cy="5604669"/>
          </a:xfrm>
        </p:spPr>
        <p:txBody>
          <a:bodyPr>
            <a:normAutofit/>
          </a:bodyPr>
          <a:lstStyle/>
          <a:p>
            <a:endParaRPr lang="es-CL" dirty="0" smtClean="0"/>
          </a:p>
          <a:p>
            <a:r>
              <a:rPr lang="es-CL" dirty="0" smtClean="0"/>
              <a:t>¿Qué es la acreditación?</a:t>
            </a:r>
          </a:p>
          <a:p>
            <a:r>
              <a:rPr lang="es-CL" dirty="0" smtClean="0"/>
              <a:t>Si quiero estudiar una carrera profesional o técnica… ¿necesito estudiar para la PSU?</a:t>
            </a:r>
          </a:p>
          <a:p>
            <a:r>
              <a:rPr lang="es-CL" dirty="0" smtClean="0"/>
              <a:t>Si después de mi entrevista con la orientadora, aún tengo dudas, ¿tengo que esperar que ella me vuelva a llamar? </a:t>
            </a:r>
          </a:p>
          <a:p>
            <a:r>
              <a:rPr lang="es-CL" dirty="0" smtClean="0"/>
              <a:t>Si quiero visitar una carrera… ¿qué tengo que hacer?</a:t>
            </a:r>
          </a:p>
          <a:p>
            <a:r>
              <a:rPr lang="es-CL" dirty="0"/>
              <a:t>¿</a:t>
            </a:r>
            <a:r>
              <a:rPr lang="es-CL" dirty="0" smtClean="0"/>
              <a:t>Para qué universidades sirve la beca Bicentenario?</a:t>
            </a:r>
          </a:p>
          <a:p>
            <a:r>
              <a:rPr lang="es-CL" dirty="0"/>
              <a:t>¿</a:t>
            </a:r>
            <a:r>
              <a:rPr lang="es-CL" dirty="0" smtClean="0"/>
              <a:t>Cuál es la beca más popular?</a:t>
            </a:r>
          </a:p>
          <a:p>
            <a:r>
              <a:rPr lang="es-CL" dirty="0"/>
              <a:t>¿Qué pruebas de la PSU tengo que estudiar</a:t>
            </a:r>
            <a:r>
              <a:rPr lang="es-CL" dirty="0" smtClean="0"/>
              <a:t>?</a:t>
            </a:r>
          </a:p>
          <a:p>
            <a:r>
              <a:rPr lang="es-CL" dirty="0" smtClean="0"/>
              <a:t>¿Qué es el Registro Social de Hogares?</a:t>
            </a:r>
            <a:endParaRPr lang="es-CL" dirty="0"/>
          </a:p>
          <a:p>
            <a:endParaRPr lang="es-CL" dirty="0"/>
          </a:p>
        </p:txBody>
      </p:sp>
    </p:spTree>
    <p:extLst>
      <p:ext uri="{BB962C8B-B14F-4D97-AF65-F5344CB8AC3E}">
        <p14:creationId xmlns:p14="http://schemas.microsoft.com/office/powerpoint/2010/main" val="240395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 :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5280" y="-182563"/>
            <a:ext cx="4236720" cy="7024615"/>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p:txBody>
          <a:bodyPr/>
          <a:lstStyle/>
          <a:p>
            <a:r>
              <a:rPr lang="es-CL" dirty="0" smtClean="0"/>
              <a:t>Actividades Comunes</a:t>
            </a:r>
            <a:endParaRPr lang="es-CL" dirty="0"/>
          </a:p>
        </p:txBody>
      </p:sp>
      <p:sp>
        <p:nvSpPr>
          <p:cNvPr id="3" name="Marcador de contenido 2"/>
          <p:cNvSpPr>
            <a:spLocks noGrp="1"/>
          </p:cNvSpPr>
          <p:nvPr>
            <p:ph idx="1"/>
          </p:nvPr>
        </p:nvSpPr>
        <p:spPr>
          <a:xfrm>
            <a:off x="669563" y="1864815"/>
            <a:ext cx="10515600" cy="4351338"/>
          </a:xfrm>
        </p:spPr>
        <p:txBody>
          <a:bodyPr/>
          <a:lstStyle/>
          <a:p>
            <a:r>
              <a:rPr lang="es-CL" dirty="0" smtClean="0"/>
              <a:t>Entrevista inicial</a:t>
            </a:r>
          </a:p>
          <a:p>
            <a:r>
              <a:rPr lang="es-CL" dirty="0" smtClean="0"/>
              <a:t>Ensayos PSU</a:t>
            </a:r>
          </a:p>
          <a:p>
            <a:r>
              <a:rPr lang="es-CL" dirty="0" smtClean="0"/>
              <a:t>Apoyo en Inscripción PSU</a:t>
            </a:r>
          </a:p>
          <a:p>
            <a:r>
              <a:rPr lang="es-CL" dirty="0" smtClean="0"/>
              <a:t>2 Paneles Vocacionales</a:t>
            </a:r>
          </a:p>
          <a:p>
            <a:r>
              <a:rPr lang="es-CL" dirty="0" smtClean="0"/>
              <a:t>Feria de Universidades e Institutos </a:t>
            </a:r>
          </a:p>
          <a:p>
            <a:r>
              <a:rPr lang="es-CL" dirty="0" smtClean="0"/>
              <a:t>Entrevista Apoderado</a:t>
            </a:r>
          </a:p>
          <a:p>
            <a:pPr marL="0" indent="0">
              <a:buNone/>
            </a:pPr>
            <a:endParaRPr lang="es-CL" dirty="0" smtClean="0"/>
          </a:p>
          <a:p>
            <a:pPr marL="0" indent="0">
              <a:buNone/>
            </a:pPr>
            <a:endParaRPr lang="es-CL" dirty="0"/>
          </a:p>
          <a:p>
            <a:pPr marL="0" indent="0">
              <a:buNone/>
            </a:pPr>
            <a:endParaRPr lang="es-CL" dirty="0" smtClean="0"/>
          </a:p>
          <a:p>
            <a:endParaRPr lang="es-CL" dirty="0"/>
          </a:p>
        </p:txBody>
      </p:sp>
    </p:spTree>
    <p:extLst>
      <p:ext uri="{BB962C8B-B14F-4D97-AF65-F5344CB8AC3E}">
        <p14:creationId xmlns:p14="http://schemas.microsoft.com/office/powerpoint/2010/main" val="3857850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s-CL" dirty="0" smtClean="0"/>
              <a:t>Actividades Opcionales</a:t>
            </a:r>
            <a:endParaRPr lang="es-CL" dirty="0"/>
          </a:p>
        </p:txBody>
      </p:sp>
      <p:sp>
        <p:nvSpPr>
          <p:cNvPr id="3" name="Marcador de contenido 2"/>
          <p:cNvSpPr>
            <a:spLocks noGrp="1"/>
          </p:cNvSpPr>
          <p:nvPr>
            <p:ph idx="1"/>
          </p:nvPr>
        </p:nvSpPr>
        <p:spPr>
          <a:xfrm>
            <a:off x="6093823" y="1690688"/>
            <a:ext cx="5497286" cy="4351338"/>
          </a:xfrm>
        </p:spPr>
        <p:txBody>
          <a:bodyPr>
            <a:normAutofit/>
          </a:bodyPr>
          <a:lstStyle/>
          <a:p>
            <a:r>
              <a:rPr lang="es-CL" dirty="0" smtClean="0"/>
              <a:t>Consejerías Vocacionales Personalizadas </a:t>
            </a:r>
            <a:r>
              <a:rPr lang="es-CL" dirty="0" smtClean="0">
                <a:sym typeface="Wingdings" panose="05000000000000000000" pitchFamily="2" charset="2"/>
              </a:rPr>
              <a:t>(desde 15:30 </a:t>
            </a:r>
            <a:r>
              <a:rPr lang="es-CL" dirty="0" err="1" smtClean="0">
                <a:sym typeface="Wingdings" panose="05000000000000000000" pitchFamily="2" charset="2"/>
              </a:rPr>
              <a:t>hrs</a:t>
            </a:r>
            <a:r>
              <a:rPr lang="es-CL" dirty="0" smtClean="0">
                <a:sym typeface="Wingdings" panose="05000000000000000000" pitchFamily="2" charset="2"/>
              </a:rPr>
              <a:t>)</a:t>
            </a:r>
            <a:endParaRPr lang="es-CL" dirty="0" smtClean="0"/>
          </a:p>
          <a:p>
            <a:pPr marL="0" indent="0">
              <a:buNone/>
            </a:pPr>
            <a:r>
              <a:rPr lang="es-CL" dirty="0"/>
              <a:t> </a:t>
            </a:r>
            <a:r>
              <a:rPr lang="es-CL" dirty="0" smtClean="0"/>
              <a:t>  </a:t>
            </a:r>
          </a:p>
          <a:p>
            <a:r>
              <a:rPr lang="es-CL" dirty="0" smtClean="0"/>
              <a:t>Visitas vocacionales</a:t>
            </a:r>
          </a:p>
          <a:p>
            <a:endParaRPr lang="es-CL" dirty="0"/>
          </a:p>
          <a:p>
            <a:r>
              <a:rPr lang="es-CL" dirty="0" smtClean="0"/>
              <a:t>Apoyo en Postulación a Gratuidad, Becas y Créditos del Gobierno</a:t>
            </a:r>
          </a:p>
          <a:p>
            <a:pPr marL="0" indent="0">
              <a:buNone/>
            </a:pPr>
            <a:endParaRPr lang="es-CL" dirty="0"/>
          </a:p>
        </p:txBody>
      </p:sp>
      <p:pic>
        <p:nvPicPr>
          <p:cNvPr id="6146" name="Picture 2" descr="Flat Illustration 1: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754" y="-6945448"/>
            <a:ext cx="5255623" cy="13803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461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CL"/>
          </a:p>
        </p:txBody>
      </p:sp>
      <p:sp>
        <p:nvSpPr>
          <p:cNvPr id="3" name="Marcador de contenido 2"/>
          <p:cNvSpPr>
            <a:spLocks noGrp="1"/>
          </p:cNvSpPr>
          <p:nvPr>
            <p:ph idx="1"/>
          </p:nvPr>
        </p:nvSpPr>
        <p:spPr/>
        <p:txBody>
          <a:bodyPr/>
          <a:lstStyle/>
          <a:p>
            <a:pPr marL="0" indent="0" algn="ctr">
              <a:buNone/>
            </a:pPr>
            <a:endParaRPr lang="es-CL" dirty="0" smtClean="0"/>
          </a:p>
          <a:p>
            <a:pPr marL="0" indent="0" algn="ctr">
              <a:buNone/>
            </a:pPr>
            <a:endParaRPr lang="es-CL" dirty="0"/>
          </a:p>
          <a:p>
            <a:pPr marL="0" indent="0" algn="ctr">
              <a:buNone/>
            </a:pPr>
            <a:endParaRPr lang="es-CL" dirty="0" smtClean="0"/>
          </a:p>
          <a:p>
            <a:pPr marL="0" indent="0">
              <a:buNone/>
            </a:pPr>
            <a:r>
              <a:rPr lang="es-CL" sz="4800" dirty="0" smtClean="0"/>
              <a:t>AUTONOMÍA y </a:t>
            </a:r>
          </a:p>
          <a:p>
            <a:pPr marL="0" indent="0">
              <a:buNone/>
            </a:pPr>
            <a:r>
              <a:rPr lang="es-CL" sz="4800" dirty="0" smtClean="0"/>
              <a:t>AUTOGESTIÓN</a:t>
            </a:r>
            <a:endParaRPr lang="es-CL" sz="4800" dirty="0"/>
          </a:p>
        </p:txBody>
      </p:sp>
      <p:pic>
        <p:nvPicPr>
          <p:cNvPr id="4" name="Imagen 3"/>
          <p:cNvPicPr>
            <a:picLocks noChangeAspect="1"/>
          </p:cNvPicPr>
          <p:nvPr/>
        </p:nvPicPr>
        <p:blipFill>
          <a:blip r:embed="rId2"/>
          <a:stretch>
            <a:fillRect/>
          </a:stretch>
        </p:blipFill>
        <p:spPr>
          <a:xfrm>
            <a:off x="5981700" y="-315550"/>
            <a:ext cx="5372100" cy="7515225"/>
          </a:xfrm>
          <a:prstGeom prst="rect">
            <a:avLst/>
          </a:prstGeom>
        </p:spPr>
      </p:pic>
    </p:spTree>
    <p:extLst>
      <p:ext uri="{BB962C8B-B14F-4D97-AF65-F5344CB8AC3E}">
        <p14:creationId xmlns:p14="http://schemas.microsoft.com/office/powerpoint/2010/main" val="30843736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p:nvPr/>
        </p:nvPicPr>
        <p:blipFill>
          <a:blip r:embed="rId2"/>
          <a:stretch>
            <a:fillRect/>
          </a:stretch>
        </p:blipFill>
        <p:spPr>
          <a:xfrm>
            <a:off x="308757" y="365125"/>
            <a:ext cx="9079083" cy="5365115"/>
          </a:xfrm>
          <a:prstGeom prst="rect">
            <a:avLst/>
          </a:prstGeom>
        </p:spPr>
      </p:pic>
      <p:sp>
        <p:nvSpPr>
          <p:cNvPr id="4" name="Rectángulo 3"/>
          <p:cNvSpPr/>
          <p:nvPr/>
        </p:nvSpPr>
        <p:spPr>
          <a:xfrm>
            <a:off x="3379322" y="349250"/>
            <a:ext cx="6160918" cy="3826510"/>
          </a:xfrm>
          <a:prstGeom prst="rect">
            <a:avLst/>
          </a:prstGeom>
          <a:noFill/>
          <a:ln w="6032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L"/>
          </a:p>
        </p:txBody>
      </p:sp>
      <p:cxnSp>
        <p:nvCxnSpPr>
          <p:cNvPr id="8" name="Conector recto de flecha 7"/>
          <p:cNvCxnSpPr/>
          <p:nvPr/>
        </p:nvCxnSpPr>
        <p:spPr>
          <a:xfrm flipV="1">
            <a:off x="7543800" y="7269480"/>
            <a:ext cx="91440" cy="1066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9"/>
          <p:cNvCxnSpPr/>
          <p:nvPr/>
        </p:nvCxnSpPr>
        <p:spPr>
          <a:xfrm>
            <a:off x="9540240" y="2423160"/>
            <a:ext cx="576000" cy="0"/>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sp>
        <p:nvSpPr>
          <p:cNvPr id="12" name="Rectángulo 11"/>
          <p:cNvSpPr/>
          <p:nvPr/>
        </p:nvSpPr>
        <p:spPr>
          <a:xfrm>
            <a:off x="10191602" y="1112202"/>
            <a:ext cx="1783080" cy="26219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Exigen: </a:t>
            </a:r>
          </a:p>
          <a:p>
            <a:pPr algn="ctr"/>
            <a:r>
              <a:rPr lang="es-CL" dirty="0" smtClean="0"/>
              <a:t>-% NEM</a:t>
            </a:r>
          </a:p>
          <a:p>
            <a:pPr marL="285750" indent="-285750" algn="ctr">
              <a:buFontTx/>
              <a:buChar char="-"/>
            </a:pPr>
            <a:r>
              <a:rPr lang="es-CL" dirty="0" smtClean="0"/>
              <a:t>% Ranking</a:t>
            </a:r>
          </a:p>
          <a:p>
            <a:pPr marL="285750" indent="-285750" algn="ctr">
              <a:buFontTx/>
              <a:buChar char="-"/>
            </a:pPr>
            <a:r>
              <a:rPr lang="es-CL" dirty="0" smtClean="0"/>
              <a:t>% PSU Mat</a:t>
            </a:r>
          </a:p>
          <a:p>
            <a:pPr marL="285750" indent="-285750" algn="ctr">
              <a:buFontTx/>
              <a:buChar char="-"/>
            </a:pPr>
            <a:r>
              <a:rPr lang="es-CL" dirty="0" smtClean="0"/>
              <a:t>% PSU </a:t>
            </a:r>
            <a:r>
              <a:rPr lang="es-CL" dirty="0" err="1" smtClean="0"/>
              <a:t>Leng</a:t>
            </a:r>
            <a:endParaRPr lang="es-CL" dirty="0" smtClean="0"/>
          </a:p>
          <a:p>
            <a:pPr marL="285750" indent="-285750" algn="ctr">
              <a:buFontTx/>
              <a:buChar char="-"/>
            </a:pPr>
            <a:r>
              <a:rPr lang="es-CL" dirty="0" smtClean="0"/>
              <a:t>% PSU </a:t>
            </a:r>
            <a:r>
              <a:rPr lang="es-CL" dirty="0" err="1" smtClean="0"/>
              <a:t>Opc</a:t>
            </a:r>
            <a:endParaRPr lang="es-CL" dirty="0" smtClean="0"/>
          </a:p>
          <a:p>
            <a:pPr algn="ctr"/>
            <a:r>
              <a:rPr lang="es-CL" dirty="0" smtClean="0"/>
              <a:t>(Historia o Ciencias –</a:t>
            </a:r>
            <a:r>
              <a:rPr lang="es-CL" dirty="0" err="1" smtClean="0"/>
              <a:t>Biol</a:t>
            </a:r>
            <a:r>
              <a:rPr lang="es-CL" dirty="0" smtClean="0"/>
              <a:t>, </a:t>
            </a:r>
            <a:r>
              <a:rPr lang="es-CL" dirty="0" err="1" smtClean="0"/>
              <a:t>Quím</a:t>
            </a:r>
            <a:r>
              <a:rPr lang="es-CL" dirty="0" smtClean="0"/>
              <a:t>, </a:t>
            </a:r>
            <a:r>
              <a:rPr lang="es-CL" dirty="0" err="1" smtClean="0"/>
              <a:t>Fís</a:t>
            </a:r>
            <a:r>
              <a:rPr lang="es-CL" dirty="0" smtClean="0"/>
              <a:t>-)</a:t>
            </a:r>
          </a:p>
          <a:p>
            <a:pPr algn="ctr"/>
            <a:endParaRPr lang="es-CL" dirty="0" smtClean="0"/>
          </a:p>
        </p:txBody>
      </p:sp>
    </p:spTree>
    <p:extLst>
      <p:ext uri="{BB962C8B-B14F-4D97-AF65-F5344CB8AC3E}">
        <p14:creationId xmlns:p14="http://schemas.microsoft.com/office/powerpoint/2010/main" val="102762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2879" y="0"/>
            <a:ext cx="6486241" cy="6858000"/>
          </a:xfrm>
          <a:prstGeom prst="rect">
            <a:avLst/>
          </a:prstGeom>
        </p:spPr>
      </p:pic>
    </p:spTree>
    <p:extLst>
      <p:ext uri="{BB962C8B-B14F-4D97-AF65-F5344CB8AC3E}">
        <p14:creationId xmlns:p14="http://schemas.microsoft.com/office/powerpoint/2010/main" val="1888531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1446" y="0"/>
            <a:ext cx="3749108" cy="6858000"/>
          </a:xfrm>
          <a:prstGeom prst="rect">
            <a:avLst/>
          </a:prstGeom>
        </p:spPr>
      </p:pic>
    </p:spTree>
    <p:extLst>
      <p:ext uri="{BB962C8B-B14F-4D97-AF65-F5344CB8AC3E}">
        <p14:creationId xmlns:p14="http://schemas.microsoft.com/office/powerpoint/2010/main" val="831500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121285"/>
            <a:ext cx="11384280" cy="1325563"/>
          </a:xfrm>
        </p:spPr>
        <p:txBody>
          <a:bodyPr>
            <a:normAutofit/>
          </a:bodyPr>
          <a:lstStyle/>
          <a:p>
            <a:r>
              <a:rPr lang="es-CL" sz="3200" b="1" dirty="0"/>
              <a:t>BECAS DE ARANCEL PRIMER </a:t>
            </a:r>
            <a:r>
              <a:rPr lang="es-CL" sz="3200" b="1" dirty="0" smtClean="0"/>
              <a:t>AÑO</a:t>
            </a:r>
            <a:r>
              <a:rPr lang="es-CL" sz="3200" dirty="0"/>
              <a:t> </a:t>
            </a:r>
            <a:r>
              <a:rPr lang="es-CL" sz="3200" dirty="0" smtClean="0"/>
              <a:t>(www.portal.beneficiosestudiantiles.cl</a:t>
            </a:r>
            <a:r>
              <a:rPr lang="es-CL" sz="3200" dirty="0"/>
              <a:t>)</a:t>
            </a: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867038903"/>
              </p:ext>
            </p:extLst>
          </p:nvPr>
        </p:nvGraphicFramePr>
        <p:xfrm>
          <a:off x="259080" y="1192972"/>
          <a:ext cx="12466320" cy="17872520"/>
        </p:xfrm>
        <a:graphic>
          <a:graphicData uri="http://schemas.openxmlformats.org/drawingml/2006/table">
            <a:tbl>
              <a:tblPr firstRow="1" firstCol="1" bandRow="1"/>
              <a:tblGrid>
                <a:gridCol w="788168">
                  <a:extLst>
                    <a:ext uri="{9D8B030D-6E8A-4147-A177-3AD203B41FA5}">
                      <a16:colId xmlns="" xmlns:a16="http://schemas.microsoft.com/office/drawing/2014/main" val="1471644418"/>
                    </a:ext>
                  </a:extLst>
                </a:gridCol>
                <a:gridCol w="2871180">
                  <a:extLst>
                    <a:ext uri="{9D8B030D-6E8A-4147-A177-3AD203B41FA5}">
                      <a16:colId xmlns="" xmlns:a16="http://schemas.microsoft.com/office/drawing/2014/main" val="193338705"/>
                    </a:ext>
                  </a:extLst>
                </a:gridCol>
                <a:gridCol w="2086132">
                  <a:extLst>
                    <a:ext uri="{9D8B030D-6E8A-4147-A177-3AD203B41FA5}">
                      <a16:colId xmlns="" xmlns:a16="http://schemas.microsoft.com/office/drawing/2014/main" val="160234502"/>
                    </a:ext>
                  </a:extLst>
                </a:gridCol>
                <a:gridCol w="1605697">
                  <a:extLst>
                    <a:ext uri="{9D8B030D-6E8A-4147-A177-3AD203B41FA5}">
                      <a16:colId xmlns="" xmlns:a16="http://schemas.microsoft.com/office/drawing/2014/main" val="1881873497"/>
                    </a:ext>
                  </a:extLst>
                </a:gridCol>
                <a:gridCol w="1738729">
                  <a:extLst>
                    <a:ext uri="{9D8B030D-6E8A-4147-A177-3AD203B41FA5}">
                      <a16:colId xmlns="" xmlns:a16="http://schemas.microsoft.com/office/drawing/2014/main" val="3161913196"/>
                    </a:ext>
                  </a:extLst>
                </a:gridCol>
                <a:gridCol w="3376414">
                  <a:extLst>
                    <a:ext uri="{9D8B030D-6E8A-4147-A177-3AD203B41FA5}">
                      <a16:colId xmlns="" xmlns:a16="http://schemas.microsoft.com/office/drawing/2014/main" val="279859286"/>
                    </a:ext>
                  </a:extLst>
                </a:gridCol>
              </a:tblGrid>
              <a:tr h="238819">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PARA QUIÉNES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PARA ESTUDIAR EN</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REQUISITOS SOCIOECONÓMICOS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REQUISITOS ACADÈMICOS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COBERTURA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73914525"/>
                  </a:ext>
                </a:extLst>
              </a:tr>
              <a:tr h="895570">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Vocación de Profesor</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Estudiantes que se matriculen por primera vez en primer año de carreras de Pedagogía, Educación Parvularia o Educación Diferencial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2" tooltip="Glosario"/>
                        </a:rPr>
                        <a:t>acreditadas y elegibles</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para este beneficio.</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*Esta beca NO se postula a través del FUAS. Se postula en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3"/>
                        </a:rPr>
                        <a:t>www.becavocaciondeprofesor.cl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(estar atento a partir de octubre)</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*También existe para licenciados en alguna disciplina acorde que quieran sacar la pedagogía (1 año).</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Universidades consideradas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4" tooltip="Glosario"/>
                        </a:rPr>
                        <a:t>elegibles</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para esta beca.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No tiene.</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Puntaje PSU promedio (pruebas Lenguaje y Matemáticas) del año de la postulación o el anterior, igual o superior a 600 puntos; o desde 580 puntos si el alumno pertenece al 10% de mejores egresados de su establecimiento educacional, y que ingresen a la Educación Superior al año siguiente de finalizar su Enseñanza Media.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Financia la matrícula y la totalidad del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la carrera. Además, otorga beneficios adicionales según el puntaje PSU obtenido.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r>
                      <a:br>
                        <a:rPr lang="es-ES" sz="1030" b="0" i="0" baseline="0">
                          <a:effectLst/>
                          <a:latin typeface="Bodoni MT" panose="02070603080606020203" pitchFamily="18" charset="0"/>
                          <a:ea typeface="Calibri" panose="020F0502020204030204" pitchFamily="34" charset="0"/>
                          <a:cs typeface="Times New Roman" panose="02020603050405020304" pitchFamily="18" charset="0"/>
                        </a:rPr>
                      </a:b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Desde 600 puntos PSU: Matrícula y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la carrera.</a:t>
                      </a:r>
                      <a:br>
                        <a:rPr lang="es-ES" sz="1030" b="0" i="0" baseline="0">
                          <a:effectLst/>
                          <a:latin typeface="Bodoni MT" panose="02070603080606020203" pitchFamily="18" charset="0"/>
                          <a:ea typeface="Calibri" panose="020F0502020204030204" pitchFamily="34" charset="0"/>
                          <a:cs typeface="Times New Roman" panose="02020603050405020304" pitchFamily="18" charset="0"/>
                        </a:rPr>
                      </a:b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Desde 700 puntos PSU: Matrícula,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la carrera, y un aporte mensual de $80 mil a través de Junaeb. </a:t>
                      </a:r>
                      <a:br>
                        <a:rPr lang="es-ES" sz="1030" b="0" i="0" baseline="0">
                          <a:effectLst/>
                          <a:latin typeface="Bodoni MT" panose="02070603080606020203" pitchFamily="18" charset="0"/>
                          <a:ea typeface="Calibri" panose="020F0502020204030204" pitchFamily="34" charset="0"/>
                          <a:cs typeface="Times New Roman" panose="02020603050405020304" pitchFamily="18" charset="0"/>
                        </a:rPr>
                      </a:b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Desde 720 puntos PSU: Matrícula,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la carrera, aporte mensual de $80 mil a través de Junaeb, y financiamiento de un semestre de estudios en el extranjero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260547255"/>
                  </a:ext>
                </a:extLst>
              </a:tr>
              <a:tr h="716455">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Juan Gómez Millas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Estudiantes egresados de Enseñanza Media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6" tooltip="Glosario"/>
                        </a:rPr>
                        <a:t>con rendimiento académico meritorio</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a:t>
                      </a:r>
                      <a:r>
                        <a:rPr lang="es-ES" sz="1030" b="0" i="0" u="sng" baseline="0" dirty="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7" tooltip="Glosario"/>
                        </a:rPr>
                        <a:t>acreditada</a:t>
                      </a: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 al 31 de diciembre de 2014.</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70%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Puntaje PSU promedio (pruebas Lenguaje y Matemáticas) del año de la postulación o el anterior, con el que el estudiante haya sido seleccionado para ingresar a su carrera, igual o superior a 500 puntos.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Financia hasta $1.150.000 del </a:t>
                      </a:r>
                      <a:r>
                        <a:rPr lang="es-ES" sz="1030" b="0" i="0" u="sng" baseline="0" dirty="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 anual de la carrera.</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98986918"/>
                  </a:ext>
                </a:extLst>
              </a:tr>
              <a:tr h="636850">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Excelencia Académica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El 10% de los mejores egresados de Enseñanza Media de su establecimiento, del mismo año en que se postula a la beca. Deben provenir de establecimientos municipales, particulares subvencionados y de administración delegada; e ingresar a la Educación Superior al año siguiente de terminar su Enseñanza Media.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7" tooltip="Glosario"/>
                        </a:rPr>
                        <a:t>acreditada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al 31 de diciembre de 2014.</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80%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Promedio de notas de Enseñanza Media dentro del 10% más alto del establecimiento.</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Financia hasta $1.150.000 del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anual de la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57061039"/>
                  </a:ext>
                </a:extLst>
              </a:tr>
              <a:tr h="875669">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para hijos de profesionales de la educación</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Estudiantes cuyos padres sean profesores o asistentes de la Educación de enseñanza básica o media, con contrato vigente en establecimientos municipales, particular subvencionados o de administración delegada.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que cuente con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9" tooltip="Glosario"/>
                        </a:rPr>
                        <a:t>plena autonomía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80%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Puntaje PSU promedio (Lenguaje y Matemáticas) del año de la postulación o el anterior, con el que el estudiante haya sido seleccionado para ingresar a su carrera, igual o superior a 500 puntos; y promedio de notas de Enseñanza Media igual o superior a 5,5.</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Financia hasta $500.000 del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anual de la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451861638"/>
                  </a:ext>
                </a:extLst>
              </a:tr>
              <a:tr h="845815">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Discapacidad</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Estudiantes en situación de discapacidad, </a:t>
                      </a:r>
                      <a:r>
                        <a:rPr lang="es-ES" sz="1030" b="0" i="0" u="sng" baseline="0" dirty="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6" tooltip="Glosario"/>
                        </a:rPr>
                        <a:t>con rendimiento académico meritorio</a:t>
                      </a: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 y que estén inscritos al 31 de diciembre de 2014 en el Registro Nacional de Discapacidad del Servicio de Registro Civil e Identificación. 450 cupos</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7" tooltip="Glosario"/>
                        </a:rPr>
                        <a:t>acreditada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al 31 de diciembre de 2014.</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70%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Promedio de notas de Enseñanza Media igual o superior a 5,0.</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Arial" panose="020B0604020202020204" pitchFamily="34" charset="0"/>
                        </a:rPr>
                        <a:t>Depende del tipo de institución y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Arial" panose="020B0604020202020204" pitchFamily="34" charset="0"/>
                        </a:rPr>
                        <a:t>-Universidades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10" tooltip="Glosario"/>
                        </a:rPr>
                        <a:t>Consejo de Rectores</a:t>
                      </a:r>
                      <a:r>
                        <a:rPr lang="es-ES" sz="1030" b="0" i="0" baseline="0">
                          <a:effectLst/>
                          <a:latin typeface="Bodoni MT" panose="02070603080606020203" pitchFamily="18" charset="0"/>
                          <a:ea typeface="Calibri" panose="020F0502020204030204" pitchFamily="34" charset="0"/>
                          <a:cs typeface="Arial" panose="020B0604020202020204" pitchFamily="34" charset="0"/>
                        </a:rPr>
                        <a:t> (Cruch): Se entregan 150 cupos de la Beca Bicentenario (BBDISC), que financia el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5" tooltip="Glosario"/>
                        </a:rPr>
                        <a:t>arancel de referencia</a:t>
                      </a:r>
                      <a:r>
                        <a:rPr lang="es-ES" sz="1030" b="0" i="0" baseline="0">
                          <a:effectLst/>
                          <a:latin typeface="Bodoni MT" panose="02070603080606020203" pitchFamily="18" charset="0"/>
                          <a:ea typeface="Calibri" panose="020F0502020204030204" pitchFamily="34" charset="0"/>
                          <a:cs typeface="Arial" panose="020B0604020202020204" pitchFamily="34" charset="0"/>
                        </a:rPr>
                        <a:t> anual de la carrera. </a:t>
                      </a:r>
                      <a:br>
                        <a:rPr lang="es-ES" sz="1030" b="0" i="0" baseline="0">
                          <a:effectLst/>
                          <a:latin typeface="Bodoni MT" panose="02070603080606020203" pitchFamily="18" charset="0"/>
                          <a:ea typeface="Calibri" panose="020F0502020204030204" pitchFamily="34" charset="0"/>
                          <a:cs typeface="Arial" panose="020B0604020202020204" pitchFamily="34" charset="0"/>
                        </a:rPr>
                      </a:br>
                      <a:r>
                        <a:rPr lang="es-ES" sz="1030" b="0" i="0" baseline="0">
                          <a:effectLst/>
                          <a:latin typeface="Bodoni MT" panose="02070603080606020203" pitchFamily="18" charset="0"/>
                          <a:ea typeface="Calibri" panose="020F0502020204030204" pitchFamily="34" charset="0"/>
                          <a:cs typeface="Arial" panose="020B0604020202020204" pitchFamily="34" charset="0"/>
                        </a:rPr>
                        <a:t>-Instituciones de educación superior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7" tooltip="Glosario"/>
                        </a:rPr>
                        <a:t>acreditadas</a:t>
                      </a:r>
                      <a:r>
                        <a:rPr lang="es-ES" sz="1030" b="0" i="0" baseline="0">
                          <a:effectLst/>
                          <a:latin typeface="Bodoni MT" panose="02070603080606020203" pitchFamily="18" charset="0"/>
                          <a:ea typeface="Calibri" panose="020F0502020204030204" pitchFamily="34" charset="0"/>
                          <a:cs typeface="Arial" panose="020B0604020202020204" pitchFamily="34" charset="0"/>
                        </a:rPr>
                        <a:t>: Se entregan 150 cupos de la Beca Juan Gómez Millas (BJGMDISC), que financia hasta $1.150.000 del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Arial" panose="020B0604020202020204" pitchFamily="34" charset="0"/>
                        </a:rPr>
                        <a:t> anual de la carrera. </a:t>
                      </a:r>
                      <a:br>
                        <a:rPr lang="es-ES" sz="1030" b="0" i="0" baseline="0">
                          <a:effectLst/>
                          <a:latin typeface="Bodoni MT" panose="02070603080606020203" pitchFamily="18" charset="0"/>
                          <a:ea typeface="Calibri" panose="020F0502020204030204" pitchFamily="34" charset="0"/>
                          <a:cs typeface="Arial" panose="020B0604020202020204" pitchFamily="34" charset="0"/>
                        </a:rPr>
                      </a:br>
                      <a:r>
                        <a:rPr lang="es-ES" sz="1030" b="0" i="0" baseline="0">
                          <a:effectLst/>
                          <a:latin typeface="Bodoni MT" panose="02070603080606020203" pitchFamily="18" charset="0"/>
                          <a:ea typeface="Calibri" panose="020F0502020204030204" pitchFamily="34" charset="0"/>
                          <a:cs typeface="Arial" panose="020B0604020202020204" pitchFamily="34" charset="0"/>
                        </a:rPr>
                        <a:t>-Carreras técnicas o carreras profesionales de IP, en instituciones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7" tooltip="Glosario"/>
                        </a:rPr>
                        <a:t>acreditadas</a:t>
                      </a:r>
                      <a:r>
                        <a:rPr lang="es-ES" sz="1030" b="0" i="0" baseline="0">
                          <a:effectLst/>
                          <a:latin typeface="Bodoni MT" panose="02070603080606020203" pitchFamily="18" charset="0"/>
                          <a:ea typeface="Calibri" panose="020F0502020204030204" pitchFamily="34" charset="0"/>
                          <a:cs typeface="Arial" panose="020B0604020202020204" pitchFamily="34" charset="0"/>
                        </a:rPr>
                        <a:t>: Se entregan 150 cupos de la Beca Nuevo Milenio (BNMDISC), que financia hasta $600.000 del </a:t>
                      </a:r>
                      <a:r>
                        <a:rPr lang="es-ES" sz="1030" b="0" i="0" u="sng" baseline="0">
                          <a:solidFill>
                            <a:srgbClr val="0000FF"/>
                          </a:solidFill>
                          <a:effectLst/>
                          <a:latin typeface="Bodoni MT" panose="02070603080606020203" pitchFamily="18" charset="0"/>
                          <a:ea typeface="Calibri" panose="020F0502020204030204" pitchFamily="34" charset="0"/>
                          <a:cs typeface="Arial" panose="020B0604020202020204" pitchFamily="34"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Arial" panose="020B0604020202020204" pitchFamily="34" charset="0"/>
                        </a:rPr>
                        <a:t> anual de la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18922810"/>
                  </a:ext>
                </a:extLst>
              </a:tr>
              <a:tr h="716455">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Bicentenario</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Estudiantes egresados de Enseñanza Media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6" tooltip="Glosario"/>
                        </a:rPr>
                        <a:t>con rendimiento académico meritorio</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Universidades pertenecientes al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10" tooltip="Glosario"/>
                        </a:rPr>
                        <a:t>Consejo de Rectores</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(Cruch), que se encuentren acreditadas al 31 de diciembre de 2014.</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70%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Puntaje PSU promedio (pruebas Lenguaje y Matemáticas) del año de la postulación o el anterior, con el que el estudiante haya sido seleccionado para ingresar a su carrera, igual o superior a 500 puntos.</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Financia el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anual de la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69149061"/>
                  </a:ext>
                </a:extLst>
              </a:tr>
              <a:tr h="925423">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Puntaje PSU</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Estudiantes que obtengan puntaje nacional en cualquiera de las prueba PSU o como promedio de las pruebas de Lenguaje y Matemáticas, el mismo año en que se postula a la beca; y que ingresen a la Educación Superior al año siguiente de egresar de Enseñanza Media. Deben provenir de colegios municipales, particular subvencionados o de administración delegada. En caso que alguna región del país no tenga puntajes nacionales, la beca se entregará al estudiante que logre puntaje regional.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7" tooltip="Glosario"/>
                        </a:rPr>
                        <a:t>acreditada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al 31 de diciembre de 2014.</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80%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Puntaje PSU nacional o regional.</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Financia hasta $1.150.000 del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anual de la carrera.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95879535"/>
                  </a:ext>
                </a:extLst>
              </a:tr>
              <a:tr h="1363256">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Reparación</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Personas individualizadas como víctimas en el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11"/>
                        </a:rPr>
                        <a:t>informe de la Comisión Valech</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(Titulares) o a uno de sus hijos o nietos (Traspaso). Estos últimos podrán hacer uso de la beca si ninguno de sus familiares ha utilizado el beneficio al momento de la postulación.</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*Para esta beca NO se postula a trav{es del FUAS. Se debe completar el formulario disponible en el sitio www.becasycreditos.cl y cargar los documentos requeridos en formato PDF, durante las fechas informadas en la misma página.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Cualquier institución de Educación Superior que cuente con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12" tooltip="Glosario"/>
                        </a:rPr>
                        <a:t>reconocimiento oficial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Mineduc, si la postulación es como Titular del beneficio, o si el estudiante ya cursa una carrera y postulará en modalidad de Traspaso. En el caso de los postulantes a la beca Traspaso de Primer Año, el beneficio puede ser utilizado sólo en instituciones de Educación Superior </a:t>
                      </a:r>
                      <a:r>
                        <a:rPr lang="es-ES" sz="1030" b="0" i="0" u="sng"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7" tooltip="Glosario"/>
                        </a:rPr>
                        <a:t>acreditadas</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al 31 de diciembre de 2015.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Por otra parte, para ambas modalidades del beneficio, en caso que el postulante se matricule en Medicina o Pedagogía, la carrera debe estar acreditada. Además, en el caso de las Pedagogías, para acceder al beneficio el alumno debe matricularse en una universidad que cumpla con los requisitos establecidos para los beneficios.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No tiene.</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No exige puntaje promedio PSU ni notas de Enseñanza Media.</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Depende del tipo de beneficiario.</a:t>
                      </a:r>
                      <a:br>
                        <a:rPr lang="es-ES" sz="1030" b="0" i="0" baseline="0">
                          <a:effectLst/>
                          <a:latin typeface="Bodoni MT" panose="02070603080606020203" pitchFamily="18" charset="0"/>
                          <a:ea typeface="Calibri" panose="020F0502020204030204" pitchFamily="34" charset="0"/>
                          <a:cs typeface="Times New Roman" panose="02020603050405020304" pitchFamily="18" charset="0"/>
                        </a:rPr>
                      </a:b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Titulares: Financia la matrícula y la totalidad del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de la carrera. </a:t>
                      </a:r>
                      <a:br>
                        <a:rPr lang="es-ES" sz="1030" b="0" i="0" baseline="0">
                          <a:effectLst/>
                          <a:latin typeface="Bodoni MT" panose="02070603080606020203" pitchFamily="18" charset="0"/>
                          <a:ea typeface="Calibri" panose="020F0502020204030204" pitchFamily="34" charset="0"/>
                          <a:cs typeface="Times New Roman" panose="02020603050405020304" pitchFamily="18" charset="0"/>
                        </a:rPr>
                      </a:b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Traspaso (para un hijo o nieto): Para universidades del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10" tooltip="Glosario"/>
                        </a:rPr>
                        <a:t>Consejo de Rectores</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matrícula y</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8" tooltip="Glosario"/>
                        </a:rPr>
                        <a:t>arancel de referencia</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anual. Para universidades privadas y carreras profesionales en IP, matrícula y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por un máximo de $1.150.000. Para CFT o IP, matrícula y </a:t>
                      </a:r>
                      <a:r>
                        <a:rPr lang="es-ES" sz="1030" b="0" i="0" u="none" strike="noStrike" baseline="0">
                          <a:solidFill>
                            <a:srgbClr val="0000FF"/>
                          </a:solidFill>
                          <a:effectLst/>
                          <a:latin typeface="Bodoni MT" panose="02070603080606020203" pitchFamily="18" charset="0"/>
                          <a:ea typeface="Calibri" panose="020F0502020204030204" pitchFamily="34" charset="0"/>
                          <a:cs typeface="Times New Roman" panose="02020603050405020304" pitchFamily="18" charset="0"/>
                          <a:hlinkClick r:id="rId5" tooltip="Glosario"/>
                        </a:rPr>
                        <a:t>arancel anual</a:t>
                      </a: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por un máximo de $600.000.</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92996922"/>
                  </a:ext>
                </a:extLst>
              </a:tr>
              <a:tr h="477636">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Beca de Articulación</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Estudiantes egresados o titulados de carreras técnicas de nivel superior durante los cuatros años anteriores al 2015 - es decir, a partir de 2011 - que quieran continuar sus estudios para obtener un título profesional.</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 </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Universidades o institutos profesionales. La institución debe estar acreditada al 31 de diciembre de 2015.</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CL" sz="1030" b="0" i="0" baseline="0">
                          <a:effectLst/>
                          <a:latin typeface="Bodoni MT" panose="02070603080606020203" pitchFamily="18" charset="0"/>
                          <a:ea typeface="Calibri" panose="020F0502020204030204" pitchFamily="34" charset="0"/>
                          <a:cs typeface="Times New Roman" panose="02020603050405020304" pitchFamily="18" charset="0"/>
                        </a:rPr>
                        <a:t>Pertenecer al 70% de la población de menores ingresos del país.</a:t>
                      </a: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a:effectLst/>
                          <a:latin typeface="Bodoni MT" panose="02070603080606020203" pitchFamily="18" charset="0"/>
                          <a:ea typeface="Calibri" panose="020F0502020204030204" pitchFamily="34" charset="0"/>
                          <a:cs typeface="Times New Roman" panose="02020603050405020304" pitchFamily="18" charset="0"/>
                        </a:rPr>
                        <a:t>Promedio de Notas de Enseñanza Media igual o superior a 5,0.</a:t>
                      </a:r>
                      <a:endParaRPr lang="es-CL" sz="1030" b="0" i="0" baseline="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s-ES" sz="1030" b="0" i="0" baseline="0" dirty="0">
                          <a:effectLst/>
                          <a:latin typeface="Bodoni MT" panose="02070603080606020203" pitchFamily="18" charset="0"/>
                          <a:ea typeface="Calibri" panose="020F0502020204030204" pitchFamily="34" charset="0"/>
                          <a:cs typeface="Times New Roman" panose="02020603050405020304" pitchFamily="18" charset="0"/>
                        </a:rPr>
                        <a:t>Financia hasta $750.000 del arancel anual de la carrera.</a:t>
                      </a:r>
                      <a:endParaRPr lang="es-CL" sz="1030" b="0" i="0" baseline="0" dirty="0">
                        <a:effectLst/>
                        <a:latin typeface="Bodoni MT" panose="02070603080606020203" pitchFamily="18" charset="0"/>
                        <a:ea typeface="Calibri" panose="020F0502020204030204" pitchFamily="34" charset="0"/>
                        <a:cs typeface="Times New Roman" panose="02020603050405020304" pitchFamily="18" charset="0"/>
                      </a:endParaRPr>
                    </a:p>
                  </a:txBody>
                  <a:tcPr marL="22027" marR="220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122912069"/>
                  </a:ext>
                </a:extLst>
              </a:tr>
            </a:tbl>
          </a:graphicData>
        </a:graphic>
      </p:graphicFrame>
    </p:spTree>
    <p:extLst>
      <p:ext uri="{BB962C8B-B14F-4D97-AF65-F5344CB8AC3E}">
        <p14:creationId xmlns:p14="http://schemas.microsoft.com/office/powerpoint/2010/main" val="34240735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0"/>
            <a:ext cx="10515600" cy="1325563"/>
          </a:xfrm>
        </p:spPr>
        <p:txBody>
          <a:bodyPr/>
          <a:lstStyle/>
          <a:p>
            <a:r>
              <a:rPr lang="es-CL" dirty="0" smtClean="0"/>
              <a:t>Gratuidad</a:t>
            </a:r>
            <a:endParaRPr lang="es-CL" dirty="0"/>
          </a:p>
        </p:txBody>
      </p:sp>
      <p:sp>
        <p:nvSpPr>
          <p:cNvPr id="3" name="Marcador de contenido 2"/>
          <p:cNvSpPr>
            <a:spLocks noGrp="1"/>
          </p:cNvSpPr>
          <p:nvPr>
            <p:ph idx="1"/>
          </p:nvPr>
        </p:nvSpPr>
        <p:spPr/>
        <p:txBody>
          <a:bodyPr/>
          <a:lstStyle/>
          <a:p>
            <a:endParaRPr lang="es-CL"/>
          </a:p>
        </p:txBody>
      </p:sp>
      <p:graphicFrame>
        <p:nvGraphicFramePr>
          <p:cNvPr id="5" name="Objeto 4"/>
          <p:cNvGraphicFramePr>
            <a:graphicFrameLocks noChangeAspect="1"/>
          </p:cNvGraphicFramePr>
          <p:nvPr>
            <p:extLst>
              <p:ext uri="{D42A27DB-BD31-4B8C-83A1-F6EECF244321}">
                <p14:modId xmlns:p14="http://schemas.microsoft.com/office/powerpoint/2010/main" val="3486958156"/>
              </p:ext>
            </p:extLst>
          </p:nvPr>
        </p:nvGraphicFramePr>
        <p:xfrm>
          <a:off x="-588289" y="-307568"/>
          <a:ext cx="14908659" cy="7165568"/>
        </p:xfrm>
        <a:graphic>
          <a:graphicData uri="http://schemas.openxmlformats.org/presentationml/2006/ole">
            <mc:AlternateContent xmlns:mc="http://schemas.openxmlformats.org/markup-compatibility/2006">
              <mc:Choice xmlns:v="urn:schemas-microsoft-com:vml" Requires="v">
                <p:oleObj spid="_x0000_s6151" name="Documento" r:id="rId3" imgW="11065251" imgH="5317643" progId="Word.Document.12">
                  <p:embed/>
                </p:oleObj>
              </mc:Choice>
              <mc:Fallback>
                <p:oleObj name="Documento" r:id="rId3" imgW="11065251" imgH="5317643" progId="Word.Document.12">
                  <p:embed/>
                  <p:pic>
                    <p:nvPicPr>
                      <p:cNvPr id="0" name=""/>
                      <p:cNvPicPr/>
                      <p:nvPr/>
                    </p:nvPicPr>
                    <p:blipFill>
                      <a:blip r:embed="rId4"/>
                      <a:stretch>
                        <a:fillRect/>
                      </a:stretch>
                    </p:blipFill>
                    <p:spPr>
                      <a:xfrm>
                        <a:off x="-588289" y="-307568"/>
                        <a:ext cx="14908659" cy="7165568"/>
                      </a:xfrm>
                      <a:prstGeom prst="rect">
                        <a:avLst/>
                      </a:prstGeom>
                    </p:spPr>
                  </p:pic>
                </p:oleObj>
              </mc:Fallback>
            </mc:AlternateContent>
          </a:graphicData>
        </a:graphic>
      </p:graphicFrame>
    </p:spTree>
    <p:extLst>
      <p:ext uri="{BB962C8B-B14F-4D97-AF65-F5344CB8AC3E}">
        <p14:creationId xmlns:p14="http://schemas.microsoft.com/office/powerpoint/2010/main" val="4190893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TotalTime>
  <Words>785</Words>
  <Application>Microsoft Office PowerPoint</Application>
  <PresentationFormat>Personalizado</PresentationFormat>
  <Paragraphs>119</Paragraphs>
  <Slides>11</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11</vt:i4>
      </vt:variant>
    </vt:vector>
  </HeadingPairs>
  <TitlesOfParts>
    <vt:vector size="13" baseType="lpstr">
      <vt:lpstr>Tema de Office</vt:lpstr>
      <vt:lpstr>Documento</vt:lpstr>
      <vt:lpstr>Presentación de PowerPoint</vt:lpstr>
      <vt:lpstr>Actividades Comunes</vt:lpstr>
      <vt:lpstr>Actividades Opcionales</vt:lpstr>
      <vt:lpstr>Presentación de PowerPoint</vt:lpstr>
      <vt:lpstr>Presentación de PowerPoint</vt:lpstr>
      <vt:lpstr>Presentación de PowerPoint</vt:lpstr>
      <vt:lpstr>Presentación de PowerPoint</vt:lpstr>
      <vt:lpstr>BECAS DE ARANCEL PRIMER AÑO (www.portal.beneficiosestudiantiles.cl)</vt:lpstr>
      <vt:lpstr>Gratuidad</vt:lpstr>
      <vt:lpstr>Presentación de PowerPoint</vt:lpstr>
      <vt:lpstr>¿Qué aprendiste?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Orientación Vocacional</dc:title>
  <dc:creator>Profesor</dc:creator>
  <cp:lastModifiedBy>Olivari Salazar</cp:lastModifiedBy>
  <cp:revision>53</cp:revision>
  <dcterms:created xsi:type="dcterms:W3CDTF">2017-02-15T14:47:10Z</dcterms:created>
  <dcterms:modified xsi:type="dcterms:W3CDTF">2017-08-31T16:36:43Z</dcterms:modified>
</cp:coreProperties>
</file>